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7" r:id="rId4"/>
    <p:sldId id="285" r:id="rId5"/>
    <p:sldId id="286" r:id="rId6"/>
    <p:sldId id="276" r:id="rId7"/>
    <p:sldId id="278" r:id="rId8"/>
    <p:sldId id="279" r:id="rId9"/>
    <p:sldId id="280" r:id="rId10"/>
    <p:sldId id="281" r:id="rId11"/>
    <p:sldId id="290" r:id="rId12"/>
    <p:sldId id="282" r:id="rId13"/>
    <p:sldId id="283" r:id="rId14"/>
    <p:sldId id="291" r:id="rId15"/>
    <p:sldId id="292" r:id="rId16"/>
    <p:sldId id="301" r:id="rId17"/>
    <p:sldId id="297" r:id="rId18"/>
    <p:sldId id="298" r:id="rId19"/>
    <p:sldId id="293" r:id="rId20"/>
    <p:sldId id="300" r:id="rId21"/>
    <p:sldId id="309" r:id="rId22"/>
    <p:sldId id="307" r:id="rId23"/>
    <p:sldId id="308" r:id="rId24"/>
    <p:sldId id="310" r:id="rId25"/>
    <p:sldId id="306" r:id="rId26"/>
    <p:sldId id="304" r:id="rId27"/>
    <p:sldId id="305" r:id="rId28"/>
    <p:sldId id="302" r:id="rId29"/>
    <p:sldId id="316" r:id="rId30"/>
    <p:sldId id="311" r:id="rId31"/>
    <p:sldId id="275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7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DDDDDD"/>
    <a:srgbClr val="C0C0C0"/>
    <a:srgbClr val="EAEAEA"/>
    <a:srgbClr val="000000"/>
    <a:srgbClr val="46ACAE"/>
    <a:srgbClr val="7EA5D0"/>
    <a:srgbClr val="6E8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4660" autoAdjust="0"/>
  </p:normalViewPr>
  <p:slideViewPr>
    <p:cSldViewPr>
      <p:cViewPr varScale="1">
        <p:scale>
          <a:sx n="98" d="100"/>
          <a:sy n="98" d="100"/>
        </p:scale>
        <p:origin x="372" y="90"/>
      </p:cViewPr>
      <p:guideLst>
        <p:guide orient="horz" pos="2160"/>
        <p:guide pos="474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FB198-8A1C-46CB-9B74-6BCF4D681CA0}" type="datetimeFigureOut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74A08-81F3-4702-9447-FB0ED0117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496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74A08-81F3-4702-9447-FB0ED0117E0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02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74A08-81F3-4702-9447-FB0ED0117E0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28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4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2743200" y="2667000"/>
            <a:ext cx="6096000" cy="13589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1" hangingPunct="1">
              <a:defRPr sz="3600" smtClean="0"/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  <p:sp>
        <p:nvSpPr>
          <p:cNvPr id="36875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2819400" y="4038600"/>
            <a:ext cx="5867400" cy="6858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 eaLnBrk="1" hangingPunct="1">
              <a:buFont typeface="Wingdings" panose="05000000000000000000" pitchFamily="2" charset="2"/>
              <a:buNone/>
              <a:defRPr sz="1800" b="0" smtClean="0"/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  <a:endParaRPr lang="en-US" altLang="ko-KR" noProof="0" smtClean="0"/>
          </a:p>
        </p:txBody>
      </p:sp>
      <p:sp>
        <p:nvSpPr>
          <p:cNvPr id="36876" name="Rectangle 12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537325"/>
            <a:ext cx="2133600" cy="244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2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fld id="{F06B6832-5B7F-4399-8497-05B0FD1CE110}" type="datetimeFigureOut">
              <a:rPr lang="ko-KR" altLang="en-US"/>
              <a:pPr/>
              <a:t>2016-03-29</a:t>
            </a:fld>
            <a:endParaRPr lang="en-US" altLang="ko-KR"/>
          </a:p>
        </p:txBody>
      </p:sp>
      <p:sp>
        <p:nvSpPr>
          <p:cNvPr id="36877" name="Rectangle 13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537325"/>
            <a:ext cx="2895600" cy="244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12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36878" name="Rectangle 14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537325"/>
            <a:ext cx="2133600" cy="244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fld id="{E9DE8C2A-D97F-4C82-824F-300E5307B700}" type="slidenum">
              <a:rPr lang="ko-KR" altLang="en-US"/>
              <a:pPr/>
              <a:t>‹#›</a:t>
            </a:fld>
            <a:endParaRPr lang="en-US" altLang="ko-KR"/>
          </a:p>
        </p:txBody>
      </p:sp>
      <p:pic>
        <p:nvPicPr>
          <p:cNvPr id="36879" name="Picture 15" descr="심벌+한+영_w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5" y="90488"/>
            <a:ext cx="13096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702AF0-966B-4DB3-A45C-1F5CAE753A6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374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91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91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9F6D09-9B4D-496C-8D4F-17FEB168A0E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9228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C2853F-26CD-4512-8A9C-07CA7B0CC0D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353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60925E-BC75-4AAE-9348-4F6AACA68EB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741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0299EF-A5C1-4A54-B77F-98584D666FA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86721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56F6A3-4FD4-4C90-BBB8-98465B6A879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94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63310B-B606-4E05-B589-604C0EC36B4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13259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9999EF-077F-4A96-B03E-38B3C41A457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2490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D28FD4-7621-4BF8-A463-2164B56C94C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6042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0A416C-B4B7-4D76-B48A-EA0E816AF3F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0715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447800"/>
            <a:ext cx="8229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55637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7162800" y="152400"/>
            <a:ext cx="1752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55637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</a:lstStyle>
          <a:p>
            <a:fld id="{C92C8BE5-DFCB-4FCC-B7D4-5FF280B09974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76238"/>
            <a:ext cx="76962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grpSp>
        <p:nvGrpSpPr>
          <p:cNvPr id="2055" name="Group 35"/>
          <p:cNvGrpSpPr>
            <a:grpSpLocks/>
          </p:cNvGrpSpPr>
          <p:nvPr/>
        </p:nvGrpSpPr>
        <p:grpSpPr bwMode="auto">
          <a:xfrm>
            <a:off x="0" y="1143000"/>
            <a:ext cx="7086600" cy="22225"/>
            <a:chOff x="0" y="720"/>
            <a:chExt cx="4464" cy="14"/>
          </a:xfrm>
        </p:grpSpPr>
        <p:sp>
          <p:nvSpPr>
            <p:cNvPr id="1055" name="Line 31"/>
            <p:cNvSpPr>
              <a:spLocks noChangeShapeType="1"/>
            </p:cNvSpPr>
            <p:nvPr userDrawn="1"/>
          </p:nvSpPr>
          <p:spPr bwMode="auto">
            <a:xfrm flipH="1">
              <a:off x="0" y="720"/>
              <a:ext cx="44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58" name="Line 34"/>
            <p:cNvSpPr>
              <a:spLocks noChangeShapeType="1"/>
            </p:cNvSpPr>
            <p:nvPr userDrawn="1"/>
          </p:nvSpPr>
          <p:spPr bwMode="auto">
            <a:xfrm>
              <a:off x="0" y="734"/>
              <a:ext cx="19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971800"/>
            <a:ext cx="9144000" cy="1054100"/>
          </a:xfrm>
        </p:spPr>
        <p:txBody>
          <a:bodyPr/>
          <a:lstStyle/>
          <a:p>
            <a:pPr algn="ctr"/>
            <a:r>
              <a:rPr lang="en-US" altLang="ko-KR" sz="4000" dirty="0" smtClean="0">
                <a:ea typeface="굴림" panose="020B0600000101010101" pitchFamily="50" charset="-127"/>
              </a:rPr>
              <a:t>Arduino</a:t>
            </a:r>
            <a:endParaRPr lang="en-US" altLang="ko-KR" sz="4000" b="0" dirty="0">
              <a:ea typeface="굴림" panose="020B0600000101010101" pitchFamily="50" charset="-127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2015" y="5157192"/>
            <a:ext cx="91440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/>
            <a:r>
              <a:rPr lang="ko-KR" altLang="en-US" sz="3200" kern="0" dirty="0" smtClean="0">
                <a:ea typeface="굴림" panose="020B0600000101010101" pitchFamily="50" charset="-127"/>
              </a:rPr>
              <a:t>정보 부호화 및 처리 연구실</a:t>
            </a:r>
            <a:r>
              <a:rPr lang="en-US" altLang="ko-KR" sz="3200" kern="0" dirty="0" smtClean="0">
                <a:ea typeface="굴림" panose="020B0600000101010101" pitchFamily="50" charset="-127"/>
              </a:rPr>
              <a:t>, </a:t>
            </a:r>
          </a:p>
          <a:p>
            <a:pPr algn="ctr"/>
            <a:r>
              <a:rPr lang="ko-KR" altLang="en-US" sz="3200" kern="0" dirty="0" smtClean="0">
                <a:ea typeface="굴림" panose="020B0600000101010101" pitchFamily="50" charset="-127"/>
              </a:rPr>
              <a:t>이하연</a:t>
            </a:r>
            <a:r>
              <a:rPr lang="en-US" altLang="ko-KR" sz="3200" kern="0" dirty="0" smtClean="0">
                <a:ea typeface="굴림" panose="020B0600000101010101" pitchFamily="50" charset="-127"/>
              </a:rPr>
              <a:t>, </a:t>
            </a:r>
            <a:r>
              <a:rPr lang="ko-KR" altLang="en-US" sz="3200" kern="0" smtClean="0">
                <a:ea typeface="굴림" panose="020B0600000101010101" pitchFamily="50" charset="-127"/>
              </a:rPr>
              <a:t>강제원 </a:t>
            </a:r>
            <a:r>
              <a:rPr lang="ko-KR" altLang="en-US" sz="3200" kern="0" dirty="0" smtClean="0">
                <a:ea typeface="굴림" panose="020B0600000101010101" pitchFamily="50" charset="-127"/>
              </a:rPr>
              <a:t>교수</a:t>
            </a:r>
            <a:endParaRPr lang="en-US" altLang="ko-KR" sz="3200" kern="0" dirty="0">
              <a:ea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black">
          <a:xfrm>
            <a:off x="755576" y="1524000"/>
            <a:ext cx="7560840" cy="8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sz="2000" kern="0" dirty="0" smtClean="0">
                <a:ea typeface="굴림" panose="020B0600000101010101" pitchFamily="50" charset="-127"/>
              </a:rPr>
              <a:t>개발환경 설정</a:t>
            </a:r>
            <a:endParaRPr lang="en-US" altLang="ko-KR" sz="2000" kern="0" dirty="0" smtClean="0">
              <a:ea typeface="굴림" panose="020B0600000101010101" pitchFamily="50" charset="-127"/>
            </a:endParaRPr>
          </a:p>
          <a:p>
            <a:pPr marL="457200" lvl="1" indent="0">
              <a:buNone/>
            </a:pPr>
            <a:r>
              <a:rPr lang="en-US" altLang="ko-KR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[</a:t>
            </a:r>
            <a:r>
              <a:rPr lang="ko-KR" altLang="en-US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장치관리자</a:t>
            </a:r>
            <a:r>
              <a:rPr lang="en-US" altLang="ko-KR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] – [</a:t>
            </a:r>
            <a:r>
              <a:rPr lang="ko-KR" altLang="en-US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포트</a:t>
            </a:r>
            <a:r>
              <a:rPr lang="en-US" altLang="ko-KR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(COM&amp;LPT)]</a:t>
            </a:r>
            <a:r>
              <a:rPr lang="ko-KR" altLang="en-US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에서 </a:t>
            </a:r>
            <a:r>
              <a:rPr lang="en-US" altLang="ko-KR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Arduino Uno</a:t>
            </a:r>
            <a:r>
              <a:rPr lang="ko-KR" altLang="en-US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포트 번호 확인</a:t>
            </a:r>
            <a:endParaRPr lang="en-US" altLang="ko-KR" sz="1800" kern="0" dirty="0" smtClean="0">
              <a:solidFill>
                <a:schemeClr val="tx2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708920"/>
            <a:ext cx="1872208" cy="33029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636912"/>
            <a:ext cx="4634020" cy="337496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131840" y="3933056"/>
            <a:ext cx="504056" cy="36004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139952" y="5085184"/>
            <a:ext cx="115212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76238"/>
            <a:ext cx="7696200" cy="723900"/>
          </a:xfrm>
        </p:spPr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Arduino </a:t>
            </a:r>
            <a:r>
              <a:rPr lang="ko-KR" altLang="en-US" dirty="0" smtClean="0">
                <a:ea typeface="굴림" panose="020B0600000101010101" pitchFamily="50" charset="-127"/>
              </a:rPr>
              <a:t>설치 방법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28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black">
          <a:xfrm>
            <a:off x="755576" y="1524000"/>
            <a:ext cx="7776864" cy="8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sz="2000" kern="0" dirty="0" smtClean="0">
                <a:ea typeface="굴림" panose="020B0600000101010101" pitchFamily="50" charset="-127"/>
              </a:rPr>
              <a:t>개발환경 설정</a:t>
            </a:r>
          </a:p>
          <a:p>
            <a:pPr marL="457200" lvl="1" indent="0">
              <a:buNone/>
            </a:pPr>
            <a:r>
              <a:rPr lang="ko-KR" altLang="en-US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자동으로 드라이버 소프트웨어 업데이트가 되지 않을 경우 </a:t>
            </a:r>
            <a:r>
              <a:rPr lang="en-US" altLang="ko-KR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: </a:t>
            </a:r>
          </a:p>
          <a:p>
            <a:pPr marL="457200" lvl="1" indent="0">
              <a:buNone/>
            </a:pPr>
            <a:r>
              <a:rPr lang="en-US" altLang="ko-KR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[</a:t>
            </a:r>
            <a:r>
              <a:rPr lang="ko-KR" altLang="en-US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장치관리자</a:t>
            </a:r>
            <a:r>
              <a:rPr lang="en-US" altLang="ko-KR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] – [</a:t>
            </a:r>
            <a:r>
              <a:rPr lang="ko-KR" altLang="en-US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기타장치</a:t>
            </a:r>
            <a:r>
              <a:rPr lang="en-US" altLang="ko-KR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]</a:t>
            </a:r>
            <a:r>
              <a:rPr lang="ko-KR" altLang="en-US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에서 드라이버 소프트웨어 업데이트 후</a:t>
            </a:r>
            <a:r>
              <a:rPr lang="en-US" altLang="ko-KR" sz="1800" kern="0" dirty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 </a:t>
            </a:r>
            <a:r>
              <a:rPr lang="ko-KR" altLang="en-US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확인</a:t>
            </a:r>
            <a:endParaRPr lang="en-US" altLang="ko-KR" sz="1800" kern="0" dirty="0">
              <a:solidFill>
                <a:schemeClr val="tx2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708920"/>
            <a:ext cx="1872208" cy="330295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131840" y="3933056"/>
            <a:ext cx="504056" cy="36004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227" y="3260588"/>
            <a:ext cx="3829050" cy="17049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788024" y="3573016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76238"/>
            <a:ext cx="7696200" cy="723900"/>
          </a:xfrm>
        </p:spPr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Arduino </a:t>
            </a:r>
            <a:r>
              <a:rPr lang="ko-KR" altLang="en-US" dirty="0" smtClean="0">
                <a:ea typeface="굴림" panose="020B0600000101010101" pitchFamily="50" charset="-127"/>
              </a:rPr>
              <a:t>설치 방법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49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95182"/>
            <a:ext cx="3581400" cy="34758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395182"/>
            <a:ext cx="3446224" cy="3475882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black">
          <a:xfrm>
            <a:off x="0" y="1916832"/>
            <a:ext cx="449999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lvl="1" indent="0">
              <a:buNone/>
            </a:pPr>
            <a:r>
              <a:rPr lang="en-US" altLang="ko-KR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[</a:t>
            </a:r>
            <a:r>
              <a:rPr lang="ko-KR" altLang="en-US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툴</a:t>
            </a:r>
            <a:r>
              <a:rPr lang="en-US" altLang="ko-KR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] - [</a:t>
            </a:r>
            <a:r>
              <a:rPr lang="ko-KR" altLang="en-US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포트</a:t>
            </a:r>
            <a:r>
              <a:rPr lang="en-US" altLang="ko-KR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] – </a:t>
            </a:r>
            <a:r>
              <a:rPr lang="ko-KR" altLang="en-US" sz="1800" kern="0" dirty="0" smtClean="0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확인한 포트번호로 설정</a:t>
            </a:r>
            <a:endParaRPr lang="en-US" altLang="ko-KR" sz="1800" kern="0" dirty="0" smtClean="0">
              <a:solidFill>
                <a:schemeClr val="tx2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4008" y="1907540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kern="0" dirty="0" smtClean="0">
                <a:solidFill>
                  <a:schemeClr val="tx2"/>
                </a:solidFill>
                <a:ea typeface="굴림" panose="020B0600000101010101" pitchFamily="50" charset="-127"/>
              </a:rPr>
              <a:t>[</a:t>
            </a:r>
            <a:r>
              <a:rPr lang="ko-KR" altLang="en-US" kern="0" dirty="0" smtClean="0">
                <a:solidFill>
                  <a:schemeClr val="tx2"/>
                </a:solidFill>
                <a:ea typeface="굴림" panose="020B0600000101010101" pitchFamily="50" charset="-127"/>
              </a:rPr>
              <a:t>툴</a:t>
            </a:r>
            <a:r>
              <a:rPr lang="en-US" altLang="ko-KR" kern="0" dirty="0" smtClean="0">
                <a:solidFill>
                  <a:schemeClr val="tx2"/>
                </a:solidFill>
                <a:ea typeface="굴림" panose="020B0600000101010101" pitchFamily="50" charset="-127"/>
              </a:rPr>
              <a:t>] - [</a:t>
            </a:r>
            <a:r>
              <a:rPr lang="ko-KR" altLang="en-US" kern="0" dirty="0">
                <a:solidFill>
                  <a:schemeClr val="tx2"/>
                </a:solidFill>
                <a:ea typeface="굴림" panose="020B0600000101010101" pitchFamily="50" charset="-127"/>
              </a:rPr>
              <a:t>보드</a:t>
            </a:r>
            <a:r>
              <a:rPr lang="en-US" altLang="ko-KR" kern="0" dirty="0">
                <a:solidFill>
                  <a:schemeClr val="tx2"/>
                </a:solidFill>
                <a:ea typeface="굴림" panose="020B0600000101010101" pitchFamily="50" charset="-127"/>
              </a:rPr>
              <a:t>] – Arduino Uno</a:t>
            </a:r>
            <a:r>
              <a:rPr lang="ko-KR" altLang="en-US" kern="0" dirty="0">
                <a:solidFill>
                  <a:schemeClr val="tx2"/>
                </a:solidFill>
                <a:ea typeface="굴림" panose="020B0600000101010101" pitchFamily="50" charset="-127"/>
              </a:rPr>
              <a:t>로 설정</a:t>
            </a:r>
            <a:endParaRPr lang="en-US" altLang="ko-KR" kern="0" dirty="0">
              <a:solidFill>
                <a:schemeClr val="tx2"/>
              </a:solidFill>
              <a:ea typeface="굴림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15816" y="3645024"/>
            <a:ext cx="127714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236296" y="3645024"/>
            <a:ext cx="135799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76238"/>
            <a:ext cx="7696200" cy="723900"/>
          </a:xfrm>
        </p:spPr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Arduino </a:t>
            </a:r>
            <a:r>
              <a:rPr lang="ko-KR" altLang="en-US" dirty="0" smtClean="0">
                <a:ea typeface="굴림" panose="020B0600000101010101" pitchFamily="50" charset="-127"/>
              </a:rPr>
              <a:t>설치 방법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black">
          <a:xfrm>
            <a:off x="755576" y="1524000"/>
            <a:ext cx="7776864" cy="392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sz="2000" kern="0" dirty="0" smtClean="0">
                <a:ea typeface="굴림" panose="020B0600000101010101" pitchFamily="50" charset="-127"/>
              </a:rPr>
              <a:t>개발환경 설정</a:t>
            </a:r>
            <a:endParaRPr lang="en-US" altLang="ko-KR" sz="1800" kern="0" dirty="0">
              <a:solidFill>
                <a:schemeClr val="tx2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04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76238"/>
            <a:ext cx="7696200" cy="723900"/>
          </a:xfrm>
        </p:spPr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Arduino </a:t>
            </a:r>
            <a:r>
              <a:rPr lang="ko-KR" altLang="en-US" dirty="0" smtClean="0">
                <a:ea typeface="굴림" panose="020B0600000101010101" pitchFamily="50" charset="-127"/>
              </a:rPr>
              <a:t>설치 방법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black">
          <a:xfrm>
            <a:off x="755576" y="1524000"/>
            <a:ext cx="4536504" cy="392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sz="2000" kern="0" dirty="0" smtClean="0">
                <a:ea typeface="굴림" panose="020B0600000101010101" pitchFamily="50" charset="-127"/>
              </a:rPr>
              <a:t>예제 실행</a:t>
            </a:r>
            <a:endParaRPr lang="en-US" altLang="ko-KR" sz="2000" kern="0" dirty="0" smtClean="0"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20888"/>
            <a:ext cx="2512991" cy="38084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549" y="2375948"/>
            <a:ext cx="3107866" cy="37219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7253" y="1922680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kern="0" dirty="0">
                <a:solidFill>
                  <a:schemeClr val="tx2"/>
                </a:solidFill>
                <a:ea typeface="굴림" panose="020B0600000101010101" pitchFamily="50" charset="-127"/>
              </a:rPr>
              <a:t>[</a:t>
            </a:r>
            <a:r>
              <a:rPr lang="ko-KR" altLang="en-US" kern="0" dirty="0">
                <a:solidFill>
                  <a:schemeClr val="tx2"/>
                </a:solidFill>
                <a:ea typeface="굴림" panose="020B0600000101010101" pitchFamily="50" charset="-127"/>
              </a:rPr>
              <a:t>파일</a:t>
            </a:r>
            <a:r>
              <a:rPr lang="en-US" altLang="ko-KR" kern="0" dirty="0">
                <a:solidFill>
                  <a:schemeClr val="tx2"/>
                </a:solidFill>
                <a:ea typeface="굴림" panose="020B0600000101010101" pitchFamily="50" charset="-127"/>
              </a:rPr>
              <a:t>]-[</a:t>
            </a:r>
            <a:r>
              <a:rPr lang="ko-KR" altLang="en-US" kern="0" dirty="0">
                <a:solidFill>
                  <a:schemeClr val="tx2"/>
                </a:solidFill>
                <a:ea typeface="굴림" panose="020B0600000101010101" pitchFamily="50" charset="-127"/>
              </a:rPr>
              <a:t>예제</a:t>
            </a:r>
            <a:r>
              <a:rPr lang="en-US" altLang="ko-KR" kern="0" dirty="0">
                <a:solidFill>
                  <a:schemeClr val="tx2"/>
                </a:solidFill>
                <a:ea typeface="굴림" panose="020B0600000101010101" pitchFamily="50" charset="-127"/>
              </a:rPr>
              <a:t>]</a:t>
            </a:r>
            <a:r>
              <a:rPr lang="ko-KR" altLang="en-US" kern="0" dirty="0">
                <a:solidFill>
                  <a:schemeClr val="tx2"/>
                </a:solidFill>
                <a:ea typeface="굴림" panose="020B0600000101010101" pitchFamily="50" charset="-127"/>
              </a:rPr>
              <a:t>에서 예제 실행 가능</a:t>
            </a:r>
            <a:endParaRPr lang="en-US" altLang="ko-KR" kern="0" dirty="0">
              <a:solidFill>
                <a:schemeClr val="tx2"/>
              </a:solidFill>
              <a:ea typeface="굴림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08549" y="1913749"/>
            <a:ext cx="331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kern="0" dirty="0" smtClean="0">
                <a:solidFill>
                  <a:schemeClr val="tx2"/>
                </a:solidFill>
                <a:ea typeface="굴림" panose="020B0600000101010101" pitchFamily="50" charset="-127"/>
              </a:rPr>
              <a:t>Basics-Blink </a:t>
            </a:r>
            <a:r>
              <a:rPr lang="ko-KR" altLang="en-US" kern="0" dirty="0" smtClean="0">
                <a:solidFill>
                  <a:schemeClr val="tx2"/>
                </a:solidFill>
                <a:ea typeface="굴림" panose="020B0600000101010101" pitchFamily="50" charset="-127"/>
              </a:rPr>
              <a:t>실행</a:t>
            </a:r>
            <a:endParaRPr lang="en-US" altLang="ko-KR" kern="0" dirty="0">
              <a:solidFill>
                <a:schemeClr val="tx2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3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76238"/>
            <a:ext cx="7696200" cy="723900"/>
          </a:xfrm>
        </p:spPr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Arduino </a:t>
            </a:r>
            <a:r>
              <a:rPr lang="ko-KR" altLang="en-US" dirty="0" smtClean="0">
                <a:ea typeface="굴림" panose="020B0600000101010101" pitchFamily="50" charset="-127"/>
              </a:rPr>
              <a:t>설치 방법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black">
          <a:xfrm>
            <a:off x="755576" y="1524000"/>
            <a:ext cx="4536504" cy="392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sz="2000" kern="0" dirty="0" smtClean="0">
                <a:ea typeface="굴림" panose="020B0600000101010101" pitchFamily="50" charset="-127"/>
              </a:rPr>
              <a:t>예제 실행</a:t>
            </a:r>
            <a:endParaRPr lang="en-US" altLang="ko-KR" sz="2000" kern="0" dirty="0" smtClean="0">
              <a:ea typeface="굴림" panose="020B0600000101010101" pitchFamily="50" charset="-127"/>
            </a:endParaRPr>
          </a:p>
        </p:txBody>
      </p:sp>
      <p:pic>
        <p:nvPicPr>
          <p:cNvPr id="4" name="KakaoTalk_Video_20160127_1513_38_1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3745" y="2204864"/>
            <a:ext cx="5943110" cy="33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포트 제어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black">
          <a:xfrm>
            <a:off x="899592" y="2020778"/>
            <a:ext cx="4572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PORT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 Box 35"/>
          <p:cNvSpPr txBox="1">
            <a:spLocks noChangeArrowheads="1"/>
          </p:cNvSpPr>
          <p:nvPr/>
        </p:nvSpPr>
        <p:spPr bwMode="auto">
          <a:xfrm>
            <a:off x="918091" y="2833696"/>
            <a:ext cx="3733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데이터를 주고 받을 수 있는 통로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입력이나 출력으로 설정 가능</a:t>
            </a: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70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3"/>
          <p:cNvSpPr>
            <a:spLocks noChangeArrowheads="1"/>
          </p:cNvSpPr>
          <p:nvPr/>
        </p:nvSpPr>
        <p:spPr bwMode="gray">
          <a:xfrm>
            <a:off x="1092200" y="2857871"/>
            <a:ext cx="7061200" cy="3014464"/>
          </a:xfrm>
          <a:prstGeom prst="roundRect">
            <a:avLst>
              <a:gd name="adj" fmla="val 8097"/>
            </a:avLst>
          </a:prstGeom>
          <a:solidFill>
            <a:srgbClr val="FFFFFF"/>
          </a:solidFill>
          <a:ln w="9525">
            <a:solidFill>
              <a:srgbClr val="333333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포트 제어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black">
          <a:xfrm>
            <a:off x="899592" y="2020778"/>
            <a:ext cx="4572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sz="2000" b="1" dirty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입력 </a:t>
            </a:r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(Input)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AutoShape 11"/>
          <p:cNvSpPr>
            <a:spLocks noChangeArrowheads="1"/>
          </p:cNvSpPr>
          <p:nvPr/>
        </p:nvSpPr>
        <p:spPr bwMode="gray">
          <a:xfrm>
            <a:off x="1547664" y="3573016"/>
            <a:ext cx="1746448" cy="1589112"/>
          </a:xfrm>
          <a:prstGeom prst="roundRect">
            <a:avLst>
              <a:gd name="adj" fmla="val 30769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69412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Text Box 25"/>
          <p:cNvSpPr txBox="1">
            <a:spLocks noChangeArrowheads="1"/>
          </p:cNvSpPr>
          <p:nvPr/>
        </p:nvSpPr>
        <p:spPr bwMode="auto">
          <a:xfrm>
            <a:off x="1731107" y="4044406"/>
            <a:ext cx="1379562" cy="646331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80808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3600" b="1" dirty="0" smtClean="0">
                <a:solidFill>
                  <a:srgbClr val="F8F8F8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MCU</a:t>
            </a:r>
            <a:endParaRPr lang="en-US" altLang="ko-KR" sz="3600" b="1" dirty="0">
              <a:solidFill>
                <a:srgbClr val="F8F8F8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7" name="오른쪽 화살표 56"/>
          <p:cNvSpPr/>
          <p:nvPr/>
        </p:nvSpPr>
        <p:spPr>
          <a:xfrm flipH="1">
            <a:off x="3294112" y="4316138"/>
            <a:ext cx="557808" cy="97931"/>
          </a:xfrm>
          <a:prstGeom prst="rightArrow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연결선 58"/>
          <p:cNvCxnSpPr/>
          <p:nvPr/>
        </p:nvCxnSpPr>
        <p:spPr>
          <a:xfrm flipV="1">
            <a:off x="6126754" y="4319662"/>
            <a:ext cx="468572" cy="10546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48"/>
          <p:cNvCxnSpPr/>
          <p:nvPr/>
        </p:nvCxnSpPr>
        <p:spPr>
          <a:xfrm flipV="1">
            <a:off x="6119652" y="4135292"/>
            <a:ext cx="421503" cy="181465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95251" y="4442048"/>
            <a:ext cx="1110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Switch Off</a:t>
            </a:r>
            <a:endParaRPr lang="ko-KR" altLang="en-US" sz="15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3851920" y="4324936"/>
            <a:ext cx="4193468" cy="1143573"/>
            <a:chOff x="3851920" y="4324936"/>
            <a:chExt cx="4193468" cy="1143573"/>
          </a:xfrm>
        </p:grpSpPr>
        <p:cxnSp>
          <p:nvCxnSpPr>
            <p:cNvPr id="35" name="직선 연결선 17"/>
            <p:cNvCxnSpPr/>
            <p:nvPr/>
          </p:nvCxnSpPr>
          <p:spPr>
            <a:xfrm flipH="1">
              <a:off x="3851920" y="4370040"/>
              <a:ext cx="16561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18"/>
            <p:cNvCxnSpPr/>
            <p:nvPr/>
          </p:nvCxnSpPr>
          <p:spPr>
            <a:xfrm flipH="1">
              <a:off x="5508624" y="437004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22"/>
            <p:cNvCxnSpPr/>
            <p:nvPr/>
          </p:nvCxnSpPr>
          <p:spPr>
            <a:xfrm>
              <a:off x="5220072" y="4370040"/>
              <a:ext cx="0" cy="2160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타원 45"/>
            <p:cNvSpPr/>
            <p:nvPr/>
          </p:nvSpPr>
          <p:spPr>
            <a:xfrm>
              <a:off x="6084688" y="4324936"/>
              <a:ext cx="72008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46"/>
            <p:cNvSpPr/>
            <p:nvPr/>
          </p:nvSpPr>
          <p:spPr>
            <a:xfrm>
              <a:off x="6516736" y="4324936"/>
              <a:ext cx="72008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6" name="직선 연결선 50"/>
            <p:cNvCxnSpPr/>
            <p:nvPr/>
          </p:nvCxnSpPr>
          <p:spPr>
            <a:xfrm flipH="1">
              <a:off x="6588744" y="4370040"/>
              <a:ext cx="7915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52"/>
            <p:cNvCxnSpPr/>
            <p:nvPr/>
          </p:nvCxnSpPr>
          <p:spPr>
            <a:xfrm rot="5400000">
              <a:off x="5220072" y="5018112"/>
              <a:ext cx="0" cy="2880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그룹 63"/>
            <p:cNvGrpSpPr/>
            <p:nvPr/>
          </p:nvGrpSpPr>
          <p:grpSpPr>
            <a:xfrm rot="5400000">
              <a:off x="5004048" y="4658072"/>
              <a:ext cx="432048" cy="288032"/>
              <a:chOff x="4427984" y="1700808"/>
              <a:chExt cx="1080120" cy="432048"/>
            </a:xfrm>
          </p:grpSpPr>
          <p:cxnSp>
            <p:nvCxnSpPr>
              <p:cNvPr id="70" name="직선 연결선 64"/>
              <p:cNvCxnSpPr/>
              <p:nvPr/>
            </p:nvCxnSpPr>
            <p:spPr>
              <a:xfrm flipV="1">
                <a:off x="4427984" y="1700808"/>
                <a:ext cx="72008" cy="21602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65"/>
              <p:cNvCxnSpPr/>
              <p:nvPr/>
            </p:nvCxnSpPr>
            <p:spPr>
              <a:xfrm flipV="1">
                <a:off x="4716016" y="1700808"/>
                <a:ext cx="144016" cy="432048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66"/>
              <p:cNvCxnSpPr/>
              <p:nvPr/>
            </p:nvCxnSpPr>
            <p:spPr>
              <a:xfrm flipH="1" flipV="1">
                <a:off x="4499992" y="1700808"/>
                <a:ext cx="216024" cy="432048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67"/>
              <p:cNvCxnSpPr/>
              <p:nvPr/>
            </p:nvCxnSpPr>
            <p:spPr>
              <a:xfrm flipH="1" flipV="1">
                <a:off x="4860032" y="1700808"/>
                <a:ext cx="216024" cy="432048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68"/>
              <p:cNvCxnSpPr/>
              <p:nvPr/>
            </p:nvCxnSpPr>
            <p:spPr>
              <a:xfrm flipV="1">
                <a:off x="5436096" y="1916832"/>
                <a:ext cx="72008" cy="21602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69"/>
              <p:cNvCxnSpPr/>
              <p:nvPr/>
            </p:nvCxnSpPr>
            <p:spPr>
              <a:xfrm flipV="1">
                <a:off x="5076056" y="1700808"/>
                <a:ext cx="144016" cy="432048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0"/>
              <p:cNvCxnSpPr/>
              <p:nvPr/>
            </p:nvCxnSpPr>
            <p:spPr>
              <a:xfrm flipH="1" flipV="1">
                <a:off x="5220072" y="1700808"/>
                <a:ext cx="216024" cy="432048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직선 연결선 72"/>
            <p:cNvCxnSpPr/>
            <p:nvPr/>
          </p:nvCxnSpPr>
          <p:spPr>
            <a:xfrm>
              <a:off x="5220072" y="501811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004048" y="5145344"/>
              <a:ext cx="5040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/>
                <a:t>5V</a:t>
              </a:r>
              <a:endParaRPr lang="ko-KR" altLang="en-US" sz="15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60332" y="4398936"/>
              <a:ext cx="4850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/>
                <a:t>0V</a:t>
              </a:r>
              <a:endParaRPr lang="ko-KR" altLang="en-US" sz="1500" dirty="0"/>
            </a:p>
          </p:txBody>
        </p:sp>
        <p:cxnSp>
          <p:nvCxnSpPr>
            <p:cNvPr id="102" name="직선 연결선 53"/>
            <p:cNvCxnSpPr/>
            <p:nvPr/>
          </p:nvCxnSpPr>
          <p:spPr>
            <a:xfrm>
              <a:off x="7380312" y="4370040"/>
              <a:ext cx="0" cy="3600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54"/>
            <p:cNvCxnSpPr/>
            <p:nvPr/>
          </p:nvCxnSpPr>
          <p:spPr>
            <a:xfrm flipH="1">
              <a:off x="7164288" y="4730080"/>
              <a:ext cx="4320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57"/>
            <p:cNvCxnSpPr/>
            <p:nvPr/>
          </p:nvCxnSpPr>
          <p:spPr>
            <a:xfrm flipH="1">
              <a:off x="7236296" y="48020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59"/>
            <p:cNvCxnSpPr/>
            <p:nvPr/>
          </p:nvCxnSpPr>
          <p:spPr>
            <a:xfrm flipH="1">
              <a:off x="7308304" y="4874096"/>
              <a:ext cx="1440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61"/>
            <p:cNvCxnSpPr/>
            <p:nvPr/>
          </p:nvCxnSpPr>
          <p:spPr>
            <a:xfrm flipH="1">
              <a:off x="7344016" y="4946104"/>
              <a:ext cx="636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3416553" y="3939498"/>
            <a:ext cx="11521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Input=5V</a:t>
            </a:r>
            <a:endParaRPr lang="ko-KR" altLang="en-US" sz="1500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921381" y="5018112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 rot="16200000" flipV="1">
            <a:off x="4774376" y="4442048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5795251" y="4439464"/>
            <a:ext cx="1110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Switch On</a:t>
            </a:r>
            <a:endParaRPr lang="ko-KR" altLang="en-US" sz="1500" dirty="0"/>
          </a:p>
        </p:txBody>
      </p:sp>
      <p:cxnSp>
        <p:nvCxnSpPr>
          <p:cNvPr id="125" name="직선 화살표 연결선 124"/>
          <p:cNvCxnSpPr/>
          <p:nvPr/>
        </p:nvCxnSpPr>
        <p:spPr>
          <a:xfrm flipH="1">
            <a:off x="7019206" y="4509120"/>
            <a:ext cx="266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3418976" y="3933056"/>
            <a:ext cx="11521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Input=0V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27612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-0.00017 -0.0629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11022E-16 L -0.1382 1.11022E-1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59259E-6 L -0.40313 -0.0009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5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8" grpId="0"/>
      <p:bldP spid="18" grpId="1"/>
      <p:bldP spid="123" grpId="0"/>
      <p:bldP spid="1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포트 제어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black">
          <a:xfrm>
            <a:off x="899592" y="2020778"/>
            <a:ext cx="4572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출력 </a:t>
            </a:r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(Output)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1092200" y="2857871"/>
            <a:ext cx="7061200" cy="3014464"/>
          </a:xfrm>
          <a:prstGeom prst="roundRect">
            <a:avLst>
              <a:gd name="adj" fmla="val 8097"/>
            </a:avLst>
          </a:prstGeom>
          <a:solidFill>
            <a:srgbClr val="FFFFFF"/>
          </a:solidFill>
          <a:ln w="9525">
            <a:solidFill>
              <a:srgbClr val="333333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11"/>
          <p:cNvSpPr>
            <a:spLocks noChangeArrowheads="1"/>
          </p:cNvSpPr>
          <p:nvPr/>
        </p:nvSpPr>
        <p:spPr bwMode="gray">
          <a:xfrm>
            <a:off x="1547664" y="3573016"/>
            <a:ext cx="1746448" cy="1589112"/>
          </a:xfrm>
          <a:prstGeom prst="roundRect">
            <a:avLst>
              <a:gd name="adj" fmla="val 30769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69412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Text Box 25"/>
          <p:cNvSpPr txBox="1">
            <a:spLocks noChangeArrowheads="1"/>
          </p:cNvSpPr>
          <p:nvPr/>
        </p:nvSpPr>
        <p:spPr bwMode="auto">
          <a:xfrm>
            <a:off x="1731107" y="4044406"/>
            <a:ext cx="1379562" cy="646331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80808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3600" b="1" dirty="0" smtClean="0">
                <a:solidFill>
                  <a:srgbClr val="F8F8F8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MCU</a:t>
            </a:r>
            <a:endParaRPr lang="en-US" altLang="ko-KR" sz="3600" b="1" dirty="0">
              <a:solidFill>
                <a:srgbClr val="F8F8F8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851920" y="3933056"/>
            <a:ext cx="3888432" cy="1008112"/>
            <a:chOff x="4067944" y="4446404"/>
            <a:chExt cx="3888432" cy="1008112"/>
          </a:xfrm>
        </p:grpSpPr>
        <p:grpSp>
          <p:nvGrpSpPr>
            <p:cNvPr id="38" name="그룹 37"/>
            <p:cNvGrpSpPr/>
            <p:nvPr/>
          </p:nvGrpSpPr>
          <p:grpSpPr>
            <a:xfrm>
              <a:off x="4067944" y="4662428"/>
              <a:ext cx="2232248" cy="432048"/>
              <a:chOff x="4067944" y="4662428"/>
              <a:chExt cx="2232248" cy="432048"/>
            </a:xfrm>
          </p:grpSpPr>
          <p:grpSp>
            <p:nvGrpSpPr>
              <p:cNvPr id="39" name="그룹 34"/>
              <p:cNvGrpSpPr/>
              <p:nvPr/>
            </p:nvGrpSpPr>
            <p:grpSpPr>
              <a:xfrm>
                <a:off x="4644008" y="4662428"/>
                <a:ext cx="1080120" cy="432048"/>
                <a:chOff x="4427984" y="1700808"/>
                <a:chExt cx="1080120" cy="432048"/>
              </a:xfrm>
            </p:grpSpPr>
            <p:cxnSp>
              <p:nvCxnSpPr>
                <p:cNvPr id="42" name="직선 연결선 21"/>
                <p:cNvCxnSpPr/>
                <p:nvPr/>
              </p:nvCxnSpPr>
              <p:spPr>
                <a:xfrm flipV="1">
                  <a:off x="4427984" y="1700808"/>
                  <a:ext cx="72008" cy="21602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24"/>
                <p:cNvCxnSpPr/>
                <p:nvPr/>
              </p:nvCxnSpPr>
              <p:spPr>
                <a:xfrm flipV="1">
                  <a:off x="4716016" y="1700808"/>
                  <a:ext cx="144016" cy="43204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26"/>
                <p:cNvCxnSpPr/>
                <p:nvPr/>
              </p:nvCxnSpPr>
              <p:spPr>
                <a:xfrm flipH="1" flipV="1">
                  <a:off x="4499992" y="1700808"/>
                  <a:ext cx="216024" cy="43204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29"/>
                <p:cNvCxnSpPr/>
                <p:nvPr/>
              </p:nvCxnSpPr>
              <p:spPr>
                <a:xfrm flipH="1" flipV="1">
                  <a:off x="4860032" y="1700808"/>
                  <a:ext cx="216024" cy="43204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30"/>
                <p:cNvCxnSpPr/>
                <p:nvPr/>
              </p:nvCxnSpPr>
              <p:spPr>
                <a:xfrm flipV="1">
                  <a:off x="5436096" y="1916832"/>
                  <a:ext cx="72008" cy="21602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32"/>
                <p:cNvCxnSpPr/>
                <p:nvPr/>
              </p:nvCxnSpPr>
              <p:spPr>
                <a:xfrm flipV="1">
                  <a:off x="5076056" y="1700808"/>
                  <a:ext cx="144016" cy="43204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33"/>
                <p:cNvCxnSpPr/>
                <p:nvPr/>
              </p:nvCxnSpPr>
              <p:spPr>
                <a:xfrm flipH="1" flipV="1">
                  <a:off x="5220072" y="1700808"/>
                  <a:ext cx="216024" cy="43204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직선 연결선 36"/>
              <p:cNvCxnSpPr/>
              <p:nvPr/>
            </p:nvCxnSpPr>
            <p:spPr>
              <a:xfrm flipH="1">
                <a:off x="4067944" y="4878452"/>
                <a:ext cx="5760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39"/>
              <p:cNvCxnSpPr/>
              <p:nvPr/>
            </p:nvCxnSpPr>
            <p:spPr>
              <a:xfrm flipH="1">
                <a:off x="5724128" y="4878452"/>
                <a:ext cx="5760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이등변 삼각형 40"/>
            <p:cNvSpPr/>
            <p:nvPr/>
          </p:nvSpPr>
          <p:spPr>
            <a:xfrm rot="5400000">
              <a:off x="6254107" y="4564497"/>
              <a:ext cx="668234" cy="576064"/>
            </a:xfrm>
            <a:prstGeom prst="triangle">
              <a:avLst>
                <a:gd name="adj" fmla="val 54443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2"/>
            <p:cNvCxnSpPr/>
            <p:nvPr/>
          </p:nvCxnSpPr>
          <p:spPr>
            <a:xfrm>
              <a:off x="6876256" y="4446404"/>
              <a:ext cx="0" cy="864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1"/>
            <p:cNvCxnSpPr/>
            <p:nvPr/>
          </p:nvCxnSpPr>
          <p:spPr>
            <a:xfrm rot="5400000">
              <a:off x="7308304" y="4446404"/>
              <a:ext cx="0" cy="864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3"/>
            <p:cNvCxnSpPr/>
            <p:nvPr/>
          </p:nvCxnSpPr>
          <p:spPr>
            <a:xfrm>
              <a:off x="7740352" y="4878452"/>
              <a:ext cx="0" cy="3600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4"/>
            <p:cNvCxnSpPr/>
            <p:nvPr/>
          </p:nvCxnSpPr>
          <p:spPr>
            <a:xfrm flipH="1">
              <a:off x="7524328" y="5238492"/>
              <a:ext cx="4320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7"/>
            <p:cNvCxnSpPr/>
            <p:nvPr/>
          </p:nvCxnSpPr>
          <p:spPr>
            <a:xfrm flipH="1">
              <a:off x="7596336" y="53105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9"/>
            <p:cNvCxnSpPr/>
            <p:nvPr/>
          </p:nvCxnSpPr>
          <p:spPr>
            <a:xfrm flipH="1">
              <a:off x="7668344" y="5382508"/>
              <a:ext cx="1440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61"/>
            <p:cNvCxnSpPr/>
            <p:nvPr/>
          </p:nvCxnSpPr>
          <p:spPr>
            <a:xfrm flipH="1">
              <a:off x="7704056" y="5454516"/>
              <a:ext cx="636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오른쪽 화살표 56"/>
          <p:cNvSpPr/>
          <p:nvPr/>
        </p:nvSpPr>
        <p:spPr>
          <a:xfrm>
            <a:off x="3294112" y="4316138"/>
            <a:ext cx="557808" cy="97931"/>
          </a:xfrm>
          <a:prstGeom prst="rightArrow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71"/>
          <p:cNvCxnSpPr/>
          <p:nvPr/>
        </p:nvCxnSpPr>
        <p:spPr>
          <a:xfrm>
            <a:off x="3491880" y="4666025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311861" y="3915961"/>
            <a:ext cx="12961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Output=0V</a:t>
            </a:r>
            <a:endParaRPr lang="ko-KR" altLang="en-US" sz="1500" dirty="0"/>
          </a:p>
        </p:txBody>
      </p:sp>
      <p:sp>
        <p:nvSpPr>
          <p:cNvPr id="60" name="TextBox 59"/>
          <p:cNvSpPr txBox="1"/>
          <p:nvPr/>
        </p:nvSpPr>
        <p:spPr>
          <a:xfrm>
            <a:off x="7551656" y="4427356"/>
            <a:ext cx="485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0V</a:t>
            </a:r>
            <a:endParaRPr lang="ko-KR" altLang="en-US" sz="1500" dirty="0"/>
          </a:p>
        </p:txBody>
      </p:sp>
      <p:sp>
        <p:nvSpPr>
          <p:cNvPr id="61" name="TextBox 60"/>
          <p:cNvSpPr txBox="1"/>
          <p:nvPr/>
        </p:nvSpPr>
        <p:spPr>
          <a:xfrm>
            <a:off x="5940152" y="4792506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LED Off</a:t>
            </a:r>
            <a:endParaRPr lang="ko-KR" altLang="en-US" sz="1500" dirty="0"/>
          </a:p>
        </p:txBody>
      </p:sp>
      <p:sp>
        <p:nvSpPr>
          <p:cNvPr id="63" name="이등변 삼각형 40"/>
          <p:cNvSpPr/>
          <p:nvPr/>
        </p:nvSpPr>
        <p:spPr>
          <a:xfrm rot="5400000">
            <a:off x="6038083" y="4051149"/>
            <a:ext cx="668234" cy="576064"/>
          </a:xfrm>
          <a:prstGeom prst="triangle">
            <a:avLst>
              <a:gd name="adj" fmla="val 54443"/>
            </a:avLst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sp>
        <p:nvSpPr>
          <p:cNvPr id="39936" name="TextBox 39935"/>
          <p:cNvSpPr txBox="1"/>
          <p:nvPr/>
        </p:nvSpPr>
        <p:spPr>
          <a:xfrm>
            <a:off x="3311860" y="3915934"/>
            <a:ext cx="13321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Output=5V</a:t>
            </a:r>
            <a:endParaRPr lang="ko-KR" altLang="en-US" sz="1500" dirty="0"/>
          </a:p>
        </p:txBody>
      </p:sp>
      <p:sp>
        <p:nvSpPr>
          <p:cNvPr id="39937" name="TextBox 39936"/>
          <p:cNvSpPr txBox="1"/>
          <p:nvPr/>
        </p:nvSpPr>
        <p:spPr>
          <a:xfrm>
            <a:off x="5940152" y="4802088"/>
            <a:ext cx="11521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LED On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84990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07407E-6 L 0.35833 -4.07407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17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61" grpId="0"/>
      <p:bldP spid="61" grpId="1"/>
      <p:bldP spid="63" grpId="0" animBg="1"/>
      <p:bldP spid="39936" grpId="0"/>
      <p:bldP spid="399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포트 제어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black">
          <a:xfrm>
            <a:off x="755576" y="1524000"/>
            <a:ext cx="4536504" cy="392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ko-KR" sz="2000" kern="0" dirty="0" smtClean="0">
                <a:ea typeface="굴림" panose="020B0600000101010101" pitchFamily="50" charset="-127"/>
              </a:rPr>
              <a:t>Arduino </a:t>
            </a:r>
            <a:r>
              <a:rPr lang="ko-KR" altLang="en-US" sz="2000" kern="0" dirty="0" smtClean="0">
                <a:ea typeface="굴림" panose="020B0600000101010101" pitchFamily="50" charset="-127"/>
              </a:rPr>
              <a:t>포트 설정 방법</a:t>
            </a:r>
            <a:endParaRPr lang="en-US" altLang="ko-KR" sz="2000" kern="0" dirty="0" smtClean="0"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8043" y="2698421"/>
            <a:ext cx="3702882" cy="271576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059832" y="3861048"/>
            <a:ext cx="504056" cy="18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/>
          <p:nvPr/>
        </p:nvCxnSpPr>
        <p:spPr>
          <a:xfrm flipV="1">
            <a:off x="3563888" y="3284984"/>
            <a:ext cx="1008112" cy="86409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116"/>
          <p:cNvSpPr>
            <a:spLocks noChangeArrowheads="1"/>
          </p:cNvSpPr>
          <p:nvPr/>
        </p:nvSpPr>
        <p:spPr bwMode="gray">
          <a:xfrm>
            <a:off x="4658977" y="2615168"/>
            <a:ext cx="2994397" cy="1339632"/>
          </a:xfrm>
          <a:prstGeom prst="roundRect">
            <a:avLst>
              <a:gd name="adj" fmla="val 18481"/>
            </a:avLst>
          </a:prstGeom>
          <a:ln>
            <a:headEnd/>
            <a:tailEnd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rgbClr val="000000"/>
                </a:solidFill>
                <a:ea typeface="굴림" panose="020B0600000101010101" pitchFamily="50" charset="-127"/>
              </a:rPr>
              <a:t>Digital Pin</a:t>
            </a:r>
          </a:p>
          <a:p>
            <a:pPr algn="ctr" eaLnBrk="0" hangingPunct="0"/>
            <a:r>
              <a:rPr lang="en-US" altLang="ko-KR" dirty="0" smtClean="0">
                <a:solidFill>
                  <a:srgbClr val="000000"/>
                </a:solidFill>
                <a:ea typeface="굴림" panose="020B0600000101010101" pitchFamily="50" charset="-127"/>
              </a:rPr>
              <a:t>0 or 1</a:t>
            </a:r>
            <a:r>
              <a:rPr lang="ko-KR" altLang="en-US" dirty="0" smtClean="0">
                <a:solidFill>
                  <a:srgbClr val="000000"/>
                </a:solidFill>
                <a:ea typeface="굴림" panose="020B0600000101010101" pitchFamily="50" charset="-127"/>
              </a:rPr>
              <a:t>을 출력해주거나 신호를 받아옴</a:t>
            </a:r>
            <a:endParaRPr lang="en-US" altLang="ko-KR" dirty="0" smtClean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algn="ctr" eaLnBrk="0" hangingPunct="0"/>
            <a:r>
              <a:rPr lang="ko-KR" altLang="en-US" dirty="0" smtClean="0">
                <a:solidFill>
                  <a:srgbClr val="000000"/>
                </a:solidFill>
                <a:ea typeface="굴림" panose="020B0600000101010101" pitchFamily="50" charset="-127"/>
              </a:rPr>
              <a:t>포트 역할을 함</a:t>
            </a:r>
            <a:endParaRPr lang="en-US" altLang="ko-KR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59832" y="5373216"/>
            <a:ext cx="504056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1" idx="3"/>
          </p:cNvCxnSpPr>
          <p:nvPr/>
        </p:nvCxnSpPr>
        <p:spPr>
          <a:xfrm flipV="1">
            <a:off x="3563888" y="4941168"/>
            <a:ext cx="1095089" cy="576064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116"/>
          <p:cNvSpPr>
            <a:spLocks noChangeArrowheads="1"/>
          </p:cNvSpPr>
          <p:nvPr/>
        </p:nvSpPr>
        <p:spPr bwMode="gray">
          <a:xfrm>
            <a:off x="4658977" y="4640035"/>
            <a:ext cx="2994397" cy="721340"/>
          </a:xfrm>
          <a:prstGeom prst="roundRect">
            <a:avLst>
              <a:gd name="adj" fmla="val 18481"/>
            </a:avLst>
          </a:prstGeom>
          <a:ln>
            <a:headEnd/>
            <a:tailEnd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rgbClr val="000000"/>
                </a:solidFill>
                <a:ea typeface="굴림" panose="020B0600000101010101" pitchFamily="50" charset="-127"/>
              </a:rPr>
              <a:t>이 중 </a:t>
            </a:r>
            <a:r>
              <a:rPr lang="en-US" altLang="ko-KR" dirty="0" smtClean="0">
                <a:solidFill>
                  <a:srgbClr val="000000"/>
                </a:solidFill>
                <a:ea typeface="굴림" panose="020B0600000101010101" pitchFamily="50" charset="-127"/>
              </a:rPr>
              <a:t>0,1</a:t>
            </a:r>
            <a:r>
              <a:rPr lang="ko-KR" altLang="en-US" dirty="0" smtClean="0">
                <a:solidFill>
                  <a:srgbClr val="000000"/>
                </a:solidFill>
                <a:ea typeface="굴림" panose="020B0600000101010101" pitchFamily="50" charset="-127"/>
              </a:rPr>
              <a:t>번은 시리얼 통신에 사용됨</a:t>
            </a:r>
            <a:endParaRPr lang="en-US" altLang="ko-KR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4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포트 제어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844824"/>
            <a:ext cx="3335263" cy="400981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31640" y="2636912"/>
            <a:ext cx="208823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꺾인 연결선 3"/>
          <p:cNvCxnSpPr/>
          <p:nvPr/>
        </p:nvCxnSpPr>
        <p:spPr>
          <a:xfrm flipV="1">
            <a:off x="3419872" y="2636912"/>
            <a:ext cx="2232248" cy="28803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116"/>
          <p:cNvSpPr>
            <a:spLocks noChangeArrowheads="1"/>
          </p:cNvSpPr>
          <p:nvPr/>
        </p:nvSpPr>
        <p:spPr bwMode="gray">
          <a:xfrm>
            <a:off x="5724128" y="2348880"/>
            <a:ext cx="2577319" cy="721340"/>
          </a:xfrm>
          <a:prstGeom prst="roundRect">
            <a:avLst>
              <a:gd name="adj" fmla="val 18481"/>
            </a:avLst>
          </a:prstGeom>
          <a:ln>
            <a:headEnd/>
            <a:tailEnd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rgbClr val="000000"/>
                </a:solidFill>
                <a:ea typeface="굴림" panose="020B0600000101010101" pitchFamily="50" charset="-127"/>
              </a:rPr>
              <a:t>다양한 설정을 해주며 초기에 한번만 실행됨</a:t>
            </a:r>
            <a:endParaRPr lang="en-US" altLang="ko-KR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31640" y="3262188"/>
            <a:ext cx="2088232" cy="62346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9" idx="3"/>
          </p:cNvCxnSpPr>
          <p:nvPr/>
        </p:nvCxnSpPr>
        <p:spPr>
          <a:xfrm>
            <a:off x="3419872" y="3573921"/>
            <a:ext cx="2016224" cy="486391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utoShape 116"/>
          <p:cNvSpPr>
            <a:spLocks noChangeArrowheads="1"/>
          </p:cNvSpPr>
          <p:nvPr/>
        </p:nvSpPr>
        <p:spPr bwMode="gray">
          <a:xfrm>
            <a:off x="5543318" y="3637329"/>
            <a:ext cx="3277154" cy="1339632"/>
          </a:xfrm>
          <a:prstGeom prst="roundRect">
            <a:avLst>
              <a:gd name="adj" fmla="val 18481"/>
            </a:avLst>
          </a:prstGeom>
          <a:ln>
            <a:headEnd/>
            <a:tailEnd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rgbClr val="000000"/>
                </a:solidFill>
                <a:ea typeface="굴림" panose="020B0600000101010101" pitchFamily="50" charset="-127"/>
              </a:rPr>
              <a:t>이 함수에서 명령을 해주면 </a:t>
            </a:r>
            <a:r>
              <a:rPr lang="en-US" altLang="ko-KR" dirty="0" smtClean="0">
                <a:solidFill>
                  <a:srgbClr val="000000"/>
                </a:solidFill>
                <a:ea typeface="굴림" panose="020B0600000101010101" pitchFamily="50" charset="-127"/>
              </a:rPr>
              <a:t>Arduino</a:t>
            </a:r>
            <a:r>
              <a:rPr lang="ko-KR" altLang="en-US" dirty="0" smtClean="0">
                <a:solidFill>
                  <a:srgbClr val="000000"/>
                </a:solidFill>
                <a:ea typeface="굴림" panose="020B0600000101010101" pitchFamily="50" charset="-127"/>
              </a:rPr>
              <a:t>가 순차적으로 명령을 수행하며</a:t>
            </a:r>
            <a:r>
              <a:rPr lang="en-US" altLang="ko-KR" dirty="0" smtClean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ea typeface="굴림" panose="020B0600000101010101" pitchFamily="50" charset="-127"/>
              </a:rPr>
              <a:t>명령은 무한 </a:t>
            </a:r>
            <a:r>
              <a:rPr lang="en-US" altLang="ko-KR" dirty="0" smtClean="0">
                <a:solidFill>
                  <a:srgbClr val="000000"/>
                </a:solidFill>
                <a:ea typeface="굴림" panose="020B0600000101010101" pitchFamily="50" charset="-127"/>
              </a:rPr>
              <a:t>Loop</a:t>
            </a:r>
            <a:r>
              <a:rPr lang="ko-KR" altLang="en-US" dirty="0" smtClean="0">
                <a:solidFill>
                  <a:srgbClr val="000000"/>
                </a:solidFill>
                <a:ea typeface="굴림" panose="020B0600000101010101" pitchFamily="50" charset="-127"/>
              </a:rPr>
              <a:t>로 계속 반복됨</a:t>
            </a:r>
            <a:endParaRPr lang="en-US" altLang="ko-KR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93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Contents</a:t>
            </a:r>
            <a:endParaRPr lang="en-US" altLang="ko-KR" dirty="0" smtClean="0">
              <a:solidFill>
                <a:schemeClr val="accent1"/>
              </a:solidFill>
              <a:ea typeface="굴림" panose="020B0600000101010101" pitchFamily="50" charset="-127"/>
            </a:endParaRP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ko-KR" altLang="ko-KR"/>
          </a:p>
        </p:txBody>
      </p:sp>
      <p:grpSp>
        <p:nvGrpSpPr>
          <p:cNvPr id="38916" name="Group 4"/>
          <p:cNvGrpSpPr>
            <a:grpSpLocks/>
          </p:cNvGrpSpPr>
          <p:nvPr/>
        </p:nvGrpSpPr>
        <p:grpSpPr bwMode="auto">
          <a:xfrm>
            <a:off x="2133600" y="1905000"/>
            <a:ext cx="4724400" cy="685800"/>
            <a:chOff x="1296" y="1824"/>
            <a:chExt cx="2976" cy="432"/>
          </a:xfrm>
        </p:grpSpPr>
        <p:sp>
          <p:nvSpPr>
            <p:cNvPr id="38917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918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919" name="Text Box 7"/>
            <p:cNvSpPr txBox="1">
              <a:spLocks noChangeArrowheads="1"/>
            </p:cNvSpPr>
            <p:nvPr/>
          </p:nvSpPr>
          <p:spPr bwMode="gray">
            <a:xfrm>
              <a:off x="1680" y="1934"/>
              <a:ext cx="25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ko-KR" b="1" dirty="0" smtClean="0">
                  <a:solidFill>
                    <a:srgbClr val="000000"/>
                  </a:solidFill>
                  <a:ea typeface="굴림" panose="020B0600000101010101" pitchFamily="50" charset="-127"/>
                </a:rPr>
                <a:t>Arduino</a:t>
              </a:r>
              <a:r>
                <a:rPr lang="ko-KR" altLang="en-US" b="1" dirty="0" smtClean="0">
                  <a:solidFill>
                    <a:srgbClr val="000000"/>
                  </a:solidFill>
                  <a:ea typeface="굴림" panose="020B0600000101010101" pitchFamily="50" charset="-127"/>
                </a:rPr>
                <a:t>란</a:t>
              </a:r>
              <a:r>
                <a:rPr lang="en-US" altLang="ko-KR" b="1" dirty="0" smtClean="0">
                  <a:solidFill>
                    <a:srgbClr val="000000"/>
                  </a:solidFill>
                  <a:ea typeface="굴림" panose="020B0600000101010101" pitchFamily="50" charset="-127"/>
                </a:rPr>
                <a:t>?</a:t>
              </a:r>
              <a:endParaRPr lang="en-US" altLang="ko-KR" b="1" dirty="0">
                <a:solidFill>
                  <a:srgbClr val="000000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8920" name="Text Box 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sz="2400">
                  <a:solidFill>
                    <a:schemeClr val="bg1"/>
                  </a:solidFill>
                  <a:ea typeface="굴림" panose="020B0600000101010101" pitchFamily="50" charset="-127"/>
                </a:rPr>
                <a:t>1</a:t>
              </a:r>
            </a:p>
          </p:txBody>
        </p:sp>
      </p:grpSp>
      <p:grpSp>
        <p:nvGrpSpPr>
          <p:cNvPr id="38921" name="Group 9"/>
          <p:cNvGrpSpPr>
            <a:grpSpLocks/>
          </p:cNvGrpSpPr>
          <p:nvPr/>
        </p:nvGrpSpPr>
        <p:grpSpPr bwMode="auto">
          <a:xfrm>
            <a:off x="2133600" y="2743200"/>
            <a:ext cx="4724400" cy="685800"/>
            <a:chOff x="1296" y="1824"/>
            <a:chExt cx="2976" cy="432"/>
          </a:xfrm>
        </p:grpSpPr>
        <p:sp>
          <p:nvSpPr>
            <p:cNvPr id="38922" name="AutoShape 1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923" name="AutoShape 1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924" name="Text Box 12"/>
            <p:cNvSpPr txBox="1">
              <a:spLocks noChangeArrowheads="1"/>
            </p:cNvSpPr>
            <p:nvPr/>
          </p:nvSpPr>
          <p:spPr bwMode="gray">
            <a:xfrm>
              <a:off x="1680" y="1934"/>
              <a:ext cx="25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ko-KR" b="1" dirty="0" smtClean="0">
                  <a:solidFill>
                    <a:srgbClr val="000000"/>
                  </a:solidFill>
                  <a:ea typeface="굴림" panose="020B0600000101010101" pitchFamily="50" charset="-127"/>
                </a:rPr>
                <a:t>Arduino </a:t>
              </a:r>
              <a:r>
                <a:rPr lang="ko-KR" altLang="en-US" b="1" dirty="0" smtClean="0">
                  <a:solidFill>
                    <a:srgbClr val="000000"/>
                  </a:solidFill>
                  <a:ea typeface="굴림" panose="020B0600000101010101" pitchFamily="50" charset="-127"/>
                </a:rPr>
                <a:t>설치방법</a:t>
              </a:r>
              <a:endParaRPr lang="en-US" altLang="ko-KR" b="1" dirty="0">
                <a:solidFill>
                  <a:srgbClr val="000000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8925" name="Text Box 13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sz="2400">
                  <a:solidFill>
                    <a:schemeClr val="bg1"/>
                  </a:solidFill>
                  <a:ea typeface="굴림" panose="020B0600000101010101" pitchFamily="50" charset="-127"/>
                </a:rPr>
                <a:t>2</a:t>
              </a:r>
            </a:p>
          </p:txBody>
        </p:sp>
      </p:grpSp>
      <p:grpSp>
        <p:nvGrpSpPr>
          <p:cNvPr id="38926" name="Group 14"/>
          <p:cNvGrpSpPr>
            <a:grpSpLocks/>
          </p:cNvGrpSpPr>
          <p:nvPr/>
        </p:nvGrpSpPr>
        <p:grpSpPr bwMode="auto">
          <a:xfrm>
            <a:off x="2133600" y="3581400"/>
            <a:ext cx="4724400" cy="685800"/>
            <a:chOff x="1296" y="1824"/>
            <a:chExt cx="2976" cy="432"/>
          </a:xfrm>
        </p:grpSpPr>
        <p:sp>
          <p:nvSpPr>
            <p:cNvPr id="38927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928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929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5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rgbClr val="000000"/>
                  </a:solidFill>
                  <a:ea typeface="굴림" panose="020B0600000101010101" pitchFamily="50" charset="-127"/>
                </a:rPr>
                <a:t>포트 제어</a:t>
              </a:r>
              <a:endParaRPr lang="en-US" altLang="ko-KR" b="1" dirty="0">
                <a:solidFill>
                  <a:srgbClr val="000000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8930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sz="2400">
                  <a:solidFill>
                    <a:schemeClr val="bg1"/>
                  </a:solidFill>
                  <a:ea typeface="굴림" panose="020B0600000101010101" pitchFamily="50" charset="-127"/>
                </a:rPr>
                <a:t>3</a:t>
              </a:r>
            </a:p>
          </p:txBody>
        </p:sp>
      </p:grpSp>
      <p:grpSp>
        <p:nvGrpSpPr>
          <p:cNvPr id="38931" name="Group 19"/>
          <p:cNvGrpSpPr>
            <a:grpSpLocks/>
          </p:cNvGrpSpPr>
          <p:nvPr/>
        </p:nvGrpSpPr>
        <p:grpSpPr bwMode="auto">
          <a:xfrm>
            <a:off x="2133600" y="4495800"/>
            <a:ext cx="4724400" cy="685800"/>
            <a:chOff x="1296" y="1824"/>
            <a:chExt cx="2976" cy="432"/>
          </a:xfrm>
        </p:grpSpPr>
        <p:sp>
          <p:nvSpPr>
            <p:cNvPr id="38932" name="AutoShape 2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933" name="AutoShape 2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934" name="Text Box 22"/>
            <p:cNvSpPr txBox="1">
              <a:spLocks noChangeArrowheads="1"/>
            </p:cNvSpPr>
            <p:nvPr/>
          </p:nvSpPr>
          <p:spPr bwMode="gray">
            <a:xfrm>
              <a:off x="1680" y="1934"/>
              <a:ext cx="25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ko-KR" altLang="en-US" b="1" smtClean="0">
                  <a:solidFill>
                    <a:srgbClr val="000000"/>
                  </a:solidFill>
                  <a:ea typeface="굴림" panose="020B0600000101010101" pitchFamily="50" charset="-127"/>
                </a:rPr>
                <a:t>비트 연산</a:t>
              </a:r>
              <a:endParaRPr lang="en-US" altLang="ko-KR" b="1" dirty="0">
                <a:solidFill>
                  <a:srgbClr val="000000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8935" name="Text Box 23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sz="2400">
                  <a:solidFill>
                    <a:schemeClr val="bg1"/>
                  </a:solidFill>
                  <a:ea typeface="굴림" panose="020B0600000101010101" pitchFamily="50" charset="-127"/>
                </a:rPr>
                <a:t>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포트 제어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844824"/>
            <a:ext cx="3335263" cy="400981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31640" y="2196829"/>
            <a:ext cx="250822" cy="233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AutoShape 116"/>
          <p:cNvSpPr>
            <a:spLocks noChangeArrowheads="1"/>
          </p:cNvSpPr>
          <p:nvPr/>
        </p:nvSpPr>
        <p:spPr bwMode="gray">
          <a:xfrm>
            <a:off x="5514622" y="1484154"/>
            <a:ext cx="2631565" cy="721340"/>
          </a:xfrm>
          <a:prstGeom prst="roundRect">
            <a:avLst>
              <a:gd name="adj" fmla="val 18481"/>
            </a:avLst>
          </a:prstGeom>
          <a:ln>
            <a:headEnd/>
            <a:tailEnd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rgbClr val="000000"/>
                </a:solidFill>
                <a:ea typeface="굴림" panose="020B0600000101010101" pitchFamily="50" charset="-127"/>
              </a:rPr>
              <a:t>Compile- </a:t>
            </a:r>
            <a:r>
              <a:rPr lang="ko-KR" altLang="en-US" dirty="0" smtClean="0">
                <a:solidFill>
                  <a:srgbClr val="000000"/>
                </a:solidFill>
                <a:ea typeface="굴림" panose="020B0600000101010101" pitchFamily="50" charset="-127"/>
              </a:rPr>
              <a:t>소스코드 완료</a:t>
            </a:r>
            <a:r>
              <a:rPr lang="en-US" altLang="ko-KR" dirty="0" smtClean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ea typeface="굴림" panose="020B0600000101010101" pitchFamily="50" charset="-127"/>
              </a:rPr>
              <a:t>소스코드 확인</a:t>
            </a:r>
            <a:endParaRPr lang="en-US" altLang="ko-KR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82462" y="2191391"/>
            <a:ext cx="254741" cy="2388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3"/>
          </p:cNvCxnSpPr>
          <p:nvPr/>
        </p:nvCxnSpPr>
        <p:spPr>
          <a:xfrm>
            <a:off x="1837203" y="2310801"/>
            <a:ext cx="3454877" cy="649053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utoShape 116"/>
          <p:cNvSpPr>
            <a:spLocks noChangeArrowheads="1"/>
          </p:cNvSpPr>
          <p:nvPr/>
        </p:nvSpPr>
        <p:spPr bwMode="gray">
          <a:xfrm>
            <a:off x="5299355" y="2635327"/>
            <a:ext cx="3277154" cy="721340"/>
          </a:xfrm>
          <a:prstGeom prst="roundRect">
            <a:avLst>
              <a:gd name="adj" fmla="val 18481"/>
            </a:avLst>
          </a:prstGeom>
          <a:ln>
            <a:headEnd/>
            <a:tailEnd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rgbClr val="000000"/>
                </a:solidFill>
                <a:ea typeface="굴림" panose="020B0600000101010101" pitchFamily="50" charset="-127"/>
              </a:rPr>
              <a:t>Upload- compile</a:t>
            </a:r>
            <a:r>
              <a:rPr lang="ko-KR" altLang="en-US" dirty="0" smtClean="0">
                <a:solidFill>
                  <a:srgbClr val="000000"/>
                </a:solidFill>
                <a:ea typeface="굴림" panose="020B0600000101010101" pitchFamily="50" charset="-127"/>
              </a:rPr>
              <a:t>하고 </a:t>
            </a:r>
            <a:r>
              <a:rPr lang="en-US" altLang="ko-KR" dirty="0" smtClean="0">
                <a:solidFill>
                  <a:srgbClr val="000000"/>
                </a:solidFill>
                <a:ea typeface="굴림" panose="020B0600000101010101" pitchFamily="50" charset="-127"/>
              </a:rPr>
              <a:t>Arduino</a:t>
            </a:r>
            <a:r>
              <a:rPr lang="ko-KR" altLang="en-US" dirty="0" smtClean="0">
                <a:solidFill>
                  <a:srgbClr val="000000"/>
                </a:solidFill>
                <a:ea typeface="굴림" panose="020B0600000101010101" pitchFamily="50" charset="-127"/>
              </a:rPr>
              <a:t>로 소스코드 전송</a:t>
            </a:r>
            <a:r>
              <a:rPr lang="en-US" altLang="ko-KR" dirty="0" smtClean="0">
                <a:solidFill>
                  <a:srgbClr val="000000"/>
                </a:solidFill>
                <a:ea typeface="굴림" panose="020B0600000101010101" pitchFamily="50" charset="-127"/>
              </a:rPr>
              <a:t> </a:t>
            </a:r>
            <a:endParaRPr lang="en-US" altLang="ko-KR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cxnSp>
        <p:nvCxnSpPr>
          <p:cNvPr id="24" name="직선 연결선 23"/>
          <p:cNvCxnSpPr>
            <a:stCxn id="12" idx="0"/>
          </p:cNvCxnSpPr>
          <p:nvPr/>
        </p:nvCxnSpPr>
        <p:spPr>
          <a:xfrm flipV="1">
            <a:off x="1457051" y="1724930"/>
            <a:ext cx="0" cy="4718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1457051" y="1724930"/>
            <a:ext cx="39790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03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127" y="1784348"/>
            <a:ext cx="3309369" cy="3988693"/>
          </a:xfrm>
          <a:prstGeom prst="rect">
            <a:avLst/>
          </a:prstGeom>
        </p:spPr>
      </p:pic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포트 제어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black">
          <a:xfrm>
            <a:off x="539552" y="1524000"/>
            <a:ext cx="4536504" cy="392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sz="2000" kern="0" dirty="0" smtClean="0">
                <a:ea typeface="굴림" panose="020B0600000101010101" pitchFamily="50" charset="-127"/>
              </a:rPr>
              <a:t>입</a:t>
            </a:r>
            <a:r>
              <a:rPr lang="ko-KR" altLang="en-US" sz="2000" kern="0" dirty="0">
                <a:ea typeface="굴림" panose="020B0600000101010101" pitchFamily="50" charset="-127"/>
              </a:rPr>
              <a:t>력</a:t>
            </a:r>
            <a:r>
              <a:rPr lang="ko-KR" altLang="en-US" sz="2000" kern="0" dirty="0" smtClean="0">
                <a:ea typeface="굴림" panose="020B0600000101010101" pitchFamily="50" charset="-127"/>
              </a:rPr>
              <a:t> </a:t>
            </a:r>
            <a:r>
              <a:rPr lang="en-US" altLang="ko-KR" sz="2000" kern="0" dirty="0" smtClean="0">
                <a:ea typeface="굴림" panose="020B0600000101010101" pitchFamily="50" charset="-127"/>
              </a:rPr>
              <a:t>(Input)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black">
          <a:xfrm>
            <a:off x="720080" y="2132856"/>
            <a:ext cx="4572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핀을 </a:t>
            </a:r>
            <a:r>
              <a:rPr lang="en-US" altLang="ko-KR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Input</a:t>
            </a:r>
            <a:r>
              <a:rPr lang="ko-KR" altLang="en-US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으로 설정</a:t>
            </a:r>
            <a:endParaRPr lang="en-US" altLang="ko-KR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 Box 35"/>
          <p:cNvSpPr txBox="1">
            <a:spLocks noChangeArrowheads="1"/>
          </p:cNvSpPr>
          <p:nvPr/>
        </p:nvSpPr>
        <p:spPr bwMode="auto">
          <a:xfrm>
            <a:off x="899592" y="2574196"/>
            <a:ext cx="481392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설정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– void setup()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에서</a:t>
            </a: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설정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원하는 핀을 입력 핀으로 사용하겠다고 설정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err="1" smtClean="0">
                <a:ea typeface="굴림" panose="020B0600000101010101" pitchFamily="50" charset="-127"/>
                <a:cs typeface="Arial" panose="020B0604020202020204" pitchFamily="34" charset="0"/>
              </a:rPr>
              <a:t>PinMode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핀 번호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, INPUT)</a:t>
            </a:r>
          </a:p>
          <a:p>
            <a:pPr>
              <a:spcBef>
                <a:spcPct val="50000"/>
              </a:spcBef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(ex. 12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번 핀을 입력 핀으로 사용하겠다고 설정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799639" y="2998426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black">
          <a:xfrm>
            <a:off x="720080" y="4149080"/>
            <a:ext cx="4572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Input</a:t>
            </a:r>
            <a:r>
              <a:rPr lang="ko-KR" altLang="en-US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 사용</a:t>
            </a:r>
            <a:endParaRPr lang="en-US" altLang="ko-KR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 Box 35"/>
          <p:cNvSpPr txBox="1">
            <a:spLocks noChangeArrowheads="1"/>
          </p:cNvSpPr>
          <p:nvPr/>
        </p:nvSpPr>
        <p:spPr bwMode="auto">
          <a:xfrm>
            <a:off x="899592" y="4596661"/>
            <a:ext cx="4813920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받아온 신호를 입력할 변수를 먼저 선언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setup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에서 입력 핀으로 사용할 핀 설정</a:t>
            </a: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>
                <a:ea typeface="굴림" panose="020B0600000101010101" pitchFamily="50" charset="-127"/>
                <a:cs typeface="Arial" panose="020B0604020202020204" pitchFamily="34" charset="0"/>
              </a:rPr>
              <a:t>명령 </a:t>
            </a: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– void loop()</a:t>
            </a:r>
            <a:r>
              <a:rPr lang="ko-KR" altLang="en-US" sz="1500" b="1" dirty="0">
                <a:ea typeface="굴림" panose="020B0600000101010101" pitchFamily="50" charset="-127"/>
                <a:cs typeface="Arial" panose="020B0604020202020204" pitchFamily="34" charset="0"/>
              </a:rPr>
              <a:t>에서</a:t>
            </a: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>
                <a:ea typeface="굴림" panose="020B0600000101010101" pitchFamily="50" charset="-127"/>
                <a:cs typeface="Arial" panose="020B0604020202020204" pitchFamily="34" charset="0"/>
              </a:rPr>
              <a:t>설정</a:t>
            </a: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받아온 신호를 변수에 저장하라고 명령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(ex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. 12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번 핀을 통해 받아온 신호를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변수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a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에 저장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99639" y="3778696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786836" y="2554421"/>
            <a:ext cx="644569" cy="174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431405" y="2533210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* </a:t>
            </a:r>
            <a:r>
              <a:rPr lang="ko-KR" altLang="en-US" sz="1000" dirty="0" smtClean="0">
                <a:solidFill>
                  <a:srgbClr val="FF0000"/>
                </a:solidFill>
              </a:rPr>
              <a:t>변수 선언은 맨 위에서 해줌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0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920" y="1881684"/>
            <a:ext cx="3327576" cy="3995588"/>
          </a:xfrm>
          <a:prstGeom prst="rect">
            <a:avLst/>
          </a:prstGeom>
        </p:spPr>
      </p:pic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포트 제어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black">
          <a:xfrm>
            <a:off x="539552" y="1524000"/>
            <a:ext cx="4536504" cy="392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sz="2000" kern="0" dirty="0" smtClean="0">
                <a:ea typeface="굴림" panose="020B0600000101010101" pitchFamily="50" charset="-127"/>
              </a:rPr>
              <a:t>출력 </a:t>
            </a:r>
            <a:r>
              <a:rPr lang="en-US" altLang="ko-KR" sz="2000" kern="0" dirty="0" smtClean="0">
                <a:ea typeface="굴림" panose="020B0600000101010101" pitchFamily="50" charset="-127"/>
              </a:rPr>
              <a:t>(Output)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black">
          <a:xfrm>
            <a:off x="720080" y="2132856"/>
            <a:ext cx="4572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핀을 </a:t>
            </a:r>
            <a:r>
              <a:rPr lang="en-US" altLang="ko-KR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Output</a:t>
            </a:r>
            <a:r>
              <a:rPr lang="ko-KR" altLang="en-US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으로 설정</a:t>
            </a:r>
            <a:endParaRPr lang="en-US" altLang="ko-KR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 Box 35"/>
          <p:cNvSpPr txBox="1">
            <a:spLocks noChangeArrowheads="1"/>
          </p:cNvSpPr>
          <p:nvPr/>
        </p:nvSpPr>
        <p:spPr bwMode="auto">
          <a:xfrm>
            <a:off x="899592" y="2574196"/>
            <a:ext cx="481392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설정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– void setup()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에서</a:t>
            </a: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설정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원하는 핀을 출력 핀으로 사용하겠다고 설정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err="1" smtClean="0">
                <a:ea typeface="굴림" panose="020B0600000101010101" pitchFamily="50" charset="-127"/>
                <a:cs typeface="Arial" panose="020B0604020202020204" pitchFamily="34" charset="0"/>
              </a:rPr>
              <a:t>PinMode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핀 번호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, OUTPUT)</a:t>
            </a:r>
          </a:p>
          <a:p>
            <a:pPr>
              <a:spcBef>
                <a:spcPct val="50000"/>
              </a:spcBef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(ex. 13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번 핀을 출력 핀으로 사용하겠다고 설정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796136" y="2852936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black">
          <a:xfrm>
            <a:off x="720080" y="4149080"/>
            <a:ext cx="4572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Output</a:t>
            </a:r>
            <a:r>
              <a:rPr lang="ko-KR" altLang="en-US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 사용</a:t>
            </a:r>
            <a:endParaRPr lang="en-US" altLang="ko-KR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 Box 35"/>
          <p:cNvSpPr txBox="1">
            <a:spLocks noChangeArrowheads="1"/>
          </p:cNvSpPr>
          <p:nvPr/>
        </p:nvSpPr>
        <p:spPr bwMode="auto">
          <a:xfrm>
            <a:off x="899592" y="4596661"/>
            <a:ext cx="481392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명령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– void loop()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에서</a:t>
            </a: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설정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출력 신호를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HIGH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로 할지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LOW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로 할지 명령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err="1" smtClean="0">
                <a:ea typeface="굴림" panose="020B0600000101010101" pitchFamily="50" charset="-127"/>
                <a:cs typeface="Arial" panose="020B0604020202020204" pitchFamily="34" charset="0"/>
              </a:rPr>
              <a:t>digitalWrite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핀 번호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, HIGH/LOW)</a:t>
            </a:r>
          </a:p>
          <a:p>
            <a:pPr>
              <a:spcBef>
                <a:spcPct val="50000"/>
              </a:spcBef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(ex. 13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번 핀의 출력 신호를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HIGH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로 설정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96136" y="3759684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1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포트 제어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black">
          <a:xfrm>
            <a:off x="539552" y="1524000"/>
            <a:ext cx="4536504" cy="392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sz="2000" kern="0" dirty="0" smtClean="0">
                <a:ea typeface="굴림" panose="020B0600000101010101" pitchFamily="50" charset="-127"/>
              </a:rPr>
              <a:t>출력 </a:t>
            </a:r>
            <a:r>
              <a:rPr lang="en-US" altLang="ko-KR" sz="2000" kern="0" dirty="0" smtClean="0">
                <a:ea typeface="굴림" panose="020B0600000101010101" pitchFamily="50" charset="-127"/>
              </a:rPr>
              <a:t>(Output)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black">
          <a:xfrm>
            <a:off x="720080" y="2204864"/>
            <a:ext cx="4572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Digital Pin</a:t>
            </a:r>
            <a:r>
              <a:rPr lang="ko-KR" altLang="en-US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에서는 </a:t>
            </a:r>
            <a:r>
              <a:rPr lang="en-US" altLang="ko-KR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0 or 1</a:t>
            </a:r>
            <a:r>
              <a:rPr lang="ko-KR" altLang="en-US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만을 사용</a:t>
            </a:r>
            <a:r>
              <a:rPr lang="en-US" altLang="ko-KR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endParaRPr lang="en-US" altLang="ko-KR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 Box 35"/>
          <p:cNvSpPr txBox="1">
            <a:spLocks noChangeArrowheads="1"/>
          </p:cNvSpPr>
          <p:nvPr/>
        </p:nvSpPr>
        <p:spPr bwMode="auto">
          <a:xfrm>
            <a:off x="899592" y="2636912"/>
            <a:ext cx="48139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은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HIGH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와 같은 역할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1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의 값을 주면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5V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의 높은 신호를 보내줌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 Box 35"/>
          <p:cNvSpPr txBox="1">
            <a:spLocks noChangeArrowheads="1"/>
          </p:cNvSpPr>
          <p:nvPr/>
        </p:nvSpPr>
        <p:spPr bwMode="auto">
          <a:xfrm>
            <a:off x="899592" y="4199746"/>
            <a:ext cx="4813920" cy="669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0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은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LOW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와 같은 역할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0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의 값을 주면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0V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의 신호를 보내줌</a:t>
            </a: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31" y="3325616"/>
            <a:ext cx="2232248" cy="7066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17" y="4941168"/>
            <a:ext cx="2250677" cy="7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572" y="1556792"/>
            <a:ext cx="3486892" cy="4188203"/>
          </a:xfrm>
          <a:prstGeom prst="rect">
            <a:avLst/>
          </a:prstGeom>
        </p:spPr>
      </p:pic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포트 제어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black">
          <a:xfrm>
            <a:off x="539552" y="1524000"/>
            <a:ext cx="4536504" cy="392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ko-KR" sz="2000" kern="0" dirty="0" smtClean="0">
                <a:ea typeface="굴림" panose="020B0600000101010101" pitchFamily="50" charset="-127"/>
              </a:rPr>
              <a:t>Delay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black">
          <a:xfrm>
            <a:off x="720080" y="2204864"/>
            <a:ext cx="4572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원하는 시간 동안 현재 상태를 유지</a:t>
            </a:r>
            <a:endParaRPr lang="en-US" altLang="ko-KR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58968" y="3545485"/>
            <a:ext cx="108012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Box 35"/>
          <p:cNvSpPr txBox="1">
            <a:spLocks noChangeArrowheads="1"/>
          </p:cNvSpPr>
          <p:nvPr/>
        </p:nvSpPr>
        <p:spPr bwMode="auto">
          <a:xfrm>
            <a:off x="899592" y="2693470"/>
            <a:ext cx="481392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void loop()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에서 사용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delay(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시간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) : delay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안의 시간만큼 현재 상태 유지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시간의 단위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en-US" altLang="ko-KR" sz="1500" b="1" dirty="0" err="1" smtClean="0">
                <a:ea typeface="굴림" panose="020B0600000101010101" pitchFamily="50" charset="-127"/>
                <a:cs typeface="Arial" panose="020B0604020202020204" pitchFamily="34" charset="0"/>
              </a:rPr>
              <a:t>ms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(1/1000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초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 (</a:t>
            </a: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ex. d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elay(500); : 0.5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초간 현재 상태 유지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  ex. delay(1000); : 1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초간 현재 상태 유지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67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포트 제어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"/>
          <a:stretch/>
        </p:blipFill>
        <p:spPr>
          <a:xfrm>
            <a:off x="827584" y="2204864"/>
            <a:ext cx="3168352" cy="3821216"/>
          </a:xfrm>
          <a:prstGeom prst="rect">
            <a:avLst/>
          </a:prstGeom>
        </p:spPr>
      </p:pic>
      <p:sp>
        <p:nvSpPr>
          <p:cNvPr id="64" name="Text Box 4"/>
          <p:cNvSpPr txBox="1">
            <a:spLocks noChangeArrowheads="1"/>
          </p:cNvSpPr>
          <p:nvPr/>
        </p:nvSpPr>
        <p:spPr bwMode="black">
          <a:xfrm>
            <a:off x="755576" y="1628800"/>
            <a:ext cx="4572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예제 </a:t>
            </a:r>
            <a:r>
              <a:rPr lang="en-US" altLang="ko-KR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(Blink)</a:t>
            </a:r>
            <a:endParaRPr lang="en-US" altLang="ko-KR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71600" y="3789040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3" idx="3"/>
          </p:cNvCxnSpPr>
          <p:nvPr/>
        </p:nvCxnSpPr>
        <p:spPr>
          <a:xfrm flipV="1">
            <a:off x="1835696" y="3573016"/>
            <a:ext cx="2808312" cy="28803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utoShape 116"/>
          <p:cNvSpPr>
            <a:spLocks noChangeArrowheads="1"/>
          </p:cNvSpPr>
          <p:nvPr/>
        </p:nvSpPr>
        <p:spPr bwMode="gray">
          <a:xfrm>
            <a:off x="4664928" y="3366919"/>
            <a:ext cx="3528392" cy="412194"/>
          </a:xfrm>
          <a:prstGeom prst="roundRect">
            <a:avLst>
              <a:gd name="adj" fmla="val 18481"/>
            </a:avLst>
          </a:prstGeom>
          <a:ln>
            <a:headEnd/>
            <a:tailEnd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rgbClr val="000000"/>
                </a:solidFill>
                <a:ea typeface="굴림" panose="020B0600000101010101" pitchFamily="50" charset="-127"/>
              </a:rPr>
              <a:t>13</a:t>
            </a:r>
            <a:r>
              <a:rPr lang="ko-KR" altLang="en-US" dirty="0" smtClean="0">
                <a:solidFill>
                  <a:srgbClr val="000000"/>
                </a:solidFill>
                <a:ea typeface="굴림" panose="020B0600000101010101" pitchFamily="50" charset="-127"/>
              </a:rPr>
              <a:t>번 핀을 </a:t>
            </a:r>
            <a:r>
              <a:rPr lang="en-US" altLang="ko-KR" dirty="0" smtClean="0">
                <a:solidFill>
                  <a:srgbClr val="000000"/>
                </a:solidFill>
                <a:ea typeface="굴림" panose="020B0600000101010101" pitchFamily="50" charset="-127"/>
              </a:rPr>
              <a:t>OUTPUT</a:t>
            </a:r>
            <a:r>
              <a:rPr lang="ko-KR" altLang="en-US" dirty="0" smtClean="0">
                <a:solidFill>
                  <a:srgbClr val="000000"/>
                </a:solidFill>
                <a:ea typeface="굴림" panose="020B0600000101010101" pitchFamily="50" charset="-127"/>
              </a:rPr>
              <a:t>으로 설정</a:t>
            </a:r>
            <a:endParaRPr lang="en-US" altLang="ko-KR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53202" y="4405620"/>
            <a:ext cx="2826709" cy="53554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꺾인 연결선 66"/>
          <p:cNvCxnSpPr>
            <a:stCxn id="66" idx="3"/>
            <a:endCxn id="68" idx="1"/>
          </p:cNvCxnSpPr>
          <p:nvPr/>
        </p:nvCxnSpPr>
        <p:spPr>
          <a:xfrm>
            <a:off x="3779911" y="4673394"/>
            <a:ext cx="1368153" cy="352633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utoShape 116"/>
          <p:cNvSpPr>
            <a:spLocks noChangeArrowheads="1"/>
          </p:cNvSpPr>
          <p:nvPr/>
        </p:nvSpPr>
        <p:spPr bwMode="gray">
          <a:xfrm>
            <a:off x="5148064" y="4665357"/>
            <a:ext cx="3277154" cy="721340"/>
          </a:xfrm>
          <a:prstGeom prst="roundRect">
            <a:avLst>
              <a:gd name="adj" fmla="val 18481"/>
            </a:avLst>
          </a:prstGeom>
          <a:ln>
            <a:headEnd/>
            <a:tailEnd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rgbClr val="000000"/>
                </a:solidFill>
                <a:ea typeface="굴림" panose="020B0600000101010101" pitchFamily="50" charset="-127"/>
              </a:rPr>
              <a:t>LED</a:t>
            </a:r>
            <a:r>
              <a:rPr lang="ko-KR" altLang="en-US" dirty="0" smtClean="0">
                <a:solidFill>
                  <a:srgbClr val="000000"/>
                </a:solidFill>
                <a:ea typeface="굴림" panose="020B0600000101010101" pitchFamily="50" charset="-127"/>
              </a:rPr>
              <a:t>가 켜진 상태로 </a:t>
            </a:r>
            <a:r>
              <a:rPr lang="en-US" altLang="ko-KR" dirty="0" smtClean="0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  <a:r>
              <a:rPr lang="ko-KR" altLang="en-US" dirty="0" smtClean="0">
                <a:solidFill>
                  <a:srgbClr val="000000"/>
                </a:solidFill>
                <a:ea typeface="굴림" panose="020B0600000101010101" pitchFamily="50" charset="-127"/>
              </a:rPr>
              <a:t>초</a:t>
            </a:r>
            <a:r>
              <a:rPr lang="en-US" altLang="ko-KR" dirty="0" smtClean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ea typeface="굴림" panose="020B0600000101010101" pitchFamily="50" charset="-127"/>
              </a:rPr>
              <a:t>꺼진 상태로 </a:t>
            </a:r>
            <a:r>
              <a:rPr lang="en-US" altLang="ko-KR" dirty="0" smtClean="0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  <a:r>
              <a:rPr lang="ko-KR" altLang="en-US" dirty="0" smtClean="0">
                <a:solidFill>
                  <a:srgbClr val="000000"/>
                </a:solidFill>
                <a:ea typeface="굴림" panose="020B0600000101010101" pitchFamily="50" charset="-127"/>
              </a:rPr>
              <a:t>초를 무한 반복 </a:t>
            </a:r>
            <a:endParaRPr lang="en-US" altLang="ko-KR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11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포트 제어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black">
          <a:xfrm>
            <a:off x="539552" y="1524000"/>
            <a:ext cx="6840760" cy="392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ko-KR" altLang="en-US" sz="2000" kern="0" dirty="0" smtClean="0">
                <a:ea typeface="굴림" panose="020B0600000101010101" pitchFamily="50" charset="-127"/>
              </a:rPr>
              <a:t>동시에 여러 개의 출력 핀을 </a:t>
            </a:r>
            <a:r>
              <a:rPr lang="en-US" altLang="ko-KR" sz="2000" kern="0" dirty="0" smtClean="0">
                <a:ea typeface="굴림" panose="020B0600000101010101" pitchFamily="50" charset="-127"/>
              </a:rPr>
              <a:t>ON/OFF </a:t>
            </a:r>
            <a:r>
              <a:rPr lang="ko-KR" altLang="en-US" sz="2000" kern="0" dirty="0" smtClean="0">
                <a:ea typeface="굴림" panose="020B0600000101010101" pitchFamily="50" charset="-127"/>
              </a:rPr>
              <a:t>해야 하는 경우</a:t>
            </a:r>
            <a:endParaRPr lang="en-US" altLang="ko-KR" sz="2000" kern="0" dirty="0" smtClean="0">
              <a:ea typeface="굴림" panose="020B0600000101010101" pitchFamily="50" charset="-127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black">
          <a:xfrm>
            <a:off x="720080" y="2276872"/>
            <a:ext cx="7164288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DDR </a:t>
            </a:r>
            <a:r>
              <a:rPr lang="ko-KR" altLang="en-US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레지스터</a:t>
            </a:r>
            <a:endParaRPr lang="en-US" altLang="ko-KR" b="1" dirty="0" smtClean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b="1" dirty="0" smtClean="0">
                <a:ea typeface="굴림" panose="020B0600000101010101" pitchFamily="50" charset="-127"/>
                <a:cs typeface="Arial" panose="020B0604020202020204" pitchFamily="34" charset="0"/>
              </a:rPr>
              <a:t>해당 핀을 입력으로 쓸지 출력으로 쓸지 결정</a:t>
            </a:r>
            <a:endParaRPr lang="en-US" altLang="ko-KR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b="1" dirty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PORT </a:t>
            </a:r>
            <a:r>
              <a:rPr lang="ko-KR" altLang="en-US" b="1" dirty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레지스터</a:t>
            </a:r>
            <a:endParaRPr lang="en-US" altLang="ko-KR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b="1" dirty="0">
                <a:ea typeface="굴림" panose="020B0600000101010101" pitchFamily="50" charset="-127"/>
                <a:cs typeface="Arial" panose="020B0604020202020204" pitchFamily="34" charset="0"/>
              </a:rPr>
              <a:t>핀 상태의 </a:t>
            </a:r>
            <a:r>
              <a:rPr lang="en-US" altLang="ko-KR" b="1" dirty="0">
                <a:ea typeface="굴림" panose="020B0600000101010101" pitchFamily="50" charset="-127"/>
                <a:cs typeface="Arial" panose="020B0604020202020204" pitchFamily="34" charset="0"/>
              </a:rPr>
              <a:t>HIGH/LOW </a:t>
            </a:r>
            <a:r>
              <a:rPr lang="ko-KR" altLang="en-US" b="1" dirty="0">
                <a:ea typeface="굴림" panose="020B0600000101010101" pitchFamily="50" charset="-127"/>
                <a:cs typeface="Arial" panose="020B0604020202020204" pitchFamily="34" charset="0"/>
              </a:rPr>
              <a:t>결정 </a:t>
            </a:r>
            <a:r>
              <a:rPr lang="ko-KR" altLang="en-US" b="1" dirty="0" smtClean="0">
                <a:ea typeface="굴림" panose="020B0600000101010101" pitchFamily="50" charset="-127"/>
                <a:cs typeface="Arial" panose="020B0604020202020204" pitchFamily="34" charset="0"/>
              </a:rPr>
              <a:t>레지스터</a:t>
            </a:r>
            <a:endParaRPr lang="en-US" altLang="ko-KR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b="1" dirty="0">
                <a:ea typeface="굴림" panose="020B0600000101010101" pitchFamily="50" charset="-127"/>
                <a:cs typeface="Arial" panose="020B0604020202020204" pitchFamily="34" charset="0"/>
              </a:rPr>
              <a:t> B: </a:t>
            </a:r>
            <a:r>
              <a:rPr lang="ko-KR" altLang="en-US" b="1" dirty="0">
                <a:ea typeface="굴림" panose="020B0600000101010101" pitchFamily="50" charset="-127"/>
                <a:cs typeface="Arial" panose="020B0604020202020204" pitchFamily="34" charset="0"/>
              </a:rPr>
              <a:t>디지털 핀 </a:t>
            </a:r>
            <a:r>
              <a:rPr lang="en-US" altLang="ko-KR" b="1" dirty="0">
                <a:ea typeface="굴림" panose="020B0600000101010101" pitchFamily="50" charset="-127"/>
                <a:cs typeface="Arial" panose="020B0604020202020204" pitchFamily="34" charset="0"/>
              </a:rPr>
              <a:t>8~13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b="1" dirty="0">
                <a:ea typeface="굴림" panose="020B0600000101010101" pitchFamily="50" charset="-127"/>
                <a:cs typeface="Arial" panose="020B0604020202020204" pitchFamily="34" charset="0"/>
              </a:rPr>
              <a:t> C: </a:t>
            </a:r>
            <a:r>
              <a:rPr lang="ko-KR" altLang="en-US" b="1" dirty="0">
                <a:ea typeface="굴림" panose="020B0600000101010101" pitchFamily="50" charset="-127"/>
                <a:cs typeface="Arial" panose="020B0604020202020204" pitchFamily="34" charset="0"/>
              </a:rPr>
              <a:t>아날로그 입력 핀</a:t>
            </a:r>
            <a:endParaRPr lang="en-US" altLang="ko-KR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b="1" dirty="0">
                <a:ea typeface="굴림" panose="020B0600000101010101" pitchFamily="50" charset="-127"/>
                <a:cs typeface="Arial" panose="020B0604020202020204" pitchFamily="34" charset="0"/>
              </a:rPr>
              <a:t> D: </a:t>
            </a:r>
            <a:r>
              <a:rPr lang="ko-KR" altLang="en-US" b="1" dirty="0">
                <a:ea typeface="굴림" panose="020B0600000101010101" pitchFamily="50" charset="-127"/>
                <a:cs typeface="Arial" panose="020B0604020202020204" pitchFamily="34" charset="0"/>
              </a:rPr>
              <a:t>디지털 핀 </a:t>
            </a:r>
            <a:r>
              <a:rPr lang="en-US" altLang="ko-KR" b="1" dirty="0">
                <a:ea typeface="굴림" panose="020B0600000101010101" pitchFamily="50" charset="-127"/>
                <a:cs typeface="Arial" panose="020B0604020202020204" pitchFamily="34" charset="0"/>
              </a:rPr>
              <a:t>0~7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90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포트 제어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black">
          <a:xfrm>
            <a:off x="720079" y="1502782"/>
            <a:ext cx="7988515" cy="417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ko-KR" sz="1000" b="1" dirty="0" smtClean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ko-KR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DDR </a:t>
            </a:r>
            <a:r>
              <a:rPr lang="ko-KR" altLang="en-US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레지스터 설정</a:t>
            </a:r>
            <a:endParaRPr lang="en-US" altLang="ko-KR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b="1" dirty="0" smtClean="0">
                <a:ea typeface="굴림" panose="020B0600000101010101" pitchFamily="50" charset="-127"/>
                <a:cs typeface="Arial" panose="020B0604020202020204" pitchFamily="34" charset="0"/>
              </a:rPr>
              <a:t>DDR     = 0b			  ;</a:t>
            </a:r>
          </a:p>
          <a:p>
            <a:pPr>
              <a:spcBef>
                <a:spcPct val="50000"/>
              </a:spcBef>
            </a:pPr>
            <a:endParaRPr lang="en-US" altLang="ko-KR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ko-KR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PORT </a:t>
            </a:r>
            <a:r>
              <a:rPr lang="ko-KR" altLang="en-US" b="1" dirty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레지스터 </a:t>
            </a:r>
            <a:r>
              <a:rPr lang="ko-KR" altLang="en-US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설정</a:t>
            </a:r>
            <a:endParaRPr lang="en-US" altLang="ko-KR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b="1" dirty="0" smtClean="0">
                <a:ea typeface="굴림" panose="020B0600000101010101" pitchFamily="50" charset="-127"/>
                <a:cs typeface="Arial" panose="020B0604020202020204" pitchFamily="34" charset="0"/>
              </a:rPr>
              <a:t>PORT     </a:t>
            </a:r>
            <a:r>
              <a:rPr lang="en-US" altLang="ko-KR" b="1" dirty="0">
                <a:ea typeface="굴림" panose="020B0600000101010101" pitchFamily="50" charset="-127"/>
                <a:cs typeface="Arial" panose="020B0604020202020204" pitchFamily="34" charset="0"/>
              </a:rPr>
              <a:t>= 0b		</a:t>
            </a:r>
            <a:r>
              <a:rPr lang="en-US" altLang="ko-KR" b="1" dirty="0" smtClean="0">
                <a:ea typeface="굴림" panose="020B0600000101010101" pitchFamily="50" charset="-127"/>
                <a:cs typeface="Arial" panose="020B0604020202020204" pitchFamily="34" charset="0"/>
              </a:rPr>
              <a:t>	</a:t>
            </a:r>
            <a:r>
              <a:rPr lang="en-US" altLang="ko-KR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b="1" dirty="0" smtClean="0">
                <a:ea typeface="굴림" panose="020B0600000101010101" pitchFamily="50" charset="-127"/>
                <a:cs typeface="Arial" panose="020B0604020202020204" pitchFamily="34" charset="0"/>
              </a:rPr>
              <a:t>   ;</a:t>
            </a:r>
            <a:endParaRPr lang="en-US" altLang="ko-KR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Ex1.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디지털 핀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0,1,2,3,4 :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입력으로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, 5,6,7: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출력으로 사용</a:t>
            </a: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디지털 핀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5,7 : HIGH</a:t>
            </a:r>
          </a:p>
          <a:p>
            <a:pPr marL="285750" indent="-285750">
              <a:spcBef>
                <a:spcPct val="50000"/>
              </a:spcBef>
              <a:buFont typeface="Symbol" panose="05050102010706020507" pitchFamily="18" charset="2"/>
              <a:buChar char="Þ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DDRD=0b11100000;</a:t>
            </a:r>
          </a:p>
          <a:p>
            <a:pPr>
              <a:spcBef>
                <a:spcPct val="50000"/>
              </a:spcBef>
            </a:pPr>
            <a:endParaRPr lang="en-US" altLang="ko-KR" sz="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Ex2.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그 중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>
                <a:ea typeface="굴림" panose="020B0600000101010101" pitchFamily="50" charset="-127"/>
                <a:cs typeface="Arial" panose="020B0604020202020204" pitchFamily="34" charset="0"/>
              </a:rPr>
              <a:t>디지털 핀 </a:t>
            </a: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5,7 :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HIGH</a:t>
            </a: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spcBef>
                <a:spcPct val="50000"/>
              </a:spcBef>
              <a:buFont typeface="Symbol" panose="05050102010706020507" pitchFamily="18" charset="2"/>
              <a:buChar char="Þ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PORTD=0b10100000;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483658" y="2269046"/>
            <a:ext cx="216024" cy="217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94002" y="2263276"/>
            <a:ext cx="233264" cy="221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63778" y="2263277"/>
            <a:ext cx="252536" cy="221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48762" y="2263276"/>
            <a:ext cx="252536" cy="221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39842" y="2263276"/>
            <a:ext cx="252536" cy="221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29906" y="2263276"/>
            <a:ext cx="252536" cy="221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17938" y="2263276"/>
            <a:ext cx="252536" cy="221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05970" y="2263276"/>
            <a:ext cx="252536" cy="221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94002" y="2263276"/>
            <a:ext cx="252536" cy="221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53218" y="3537053"/>
            <a:ext cx="216024" cy="217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12542" y="3531284"/>
            <a:ext cx="252536" cy="221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97526" y="3531283"/>
            <a:ext cx="252536" cy="221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88606" y="3531283"/>
            <a:ext cx="252536" cy="221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78670" y="3531283"/>
            <a:ext cx="252536" cy="221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66702" y="3531283"/>
            <a:ext cx="252536" cy="221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54734" y="3531283"/>
            <a:ext cx="252536" cy="221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42766" y="3531283"/>
            <a:ext cx="252536" cy="221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421462" y="3531283"/>
            <a:ext cx="252536" cy="221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7744" y="2060848"/>
            <a:ext cx="56166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7      6       5      4       3      2      1      0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en-US" altLang="ko-KR" sz="1000" dirty="0" smtClean="0">
                <a:solidFill>
                  <a:srgbClr val="0070C0"/>
                </a:solidFill>
              </a:rPr>
              <a:t>     =&gt; </a:t>
            </a:r>
            <a:r>
              <a:rPr lang="ko-KR" altLang="en-US" sz="1000" dirty="0" smtClean="0">
                <a:solidFill>
                  <a:srgbClr val="0070C0"/>
                </a:solidFill>
              </a:rPr>
              <a:t>입력으로 쓸지 출력으로 쓸지에 따라 </a:t>
            </a:r>
            <a:r>
              <a:rPr lang="en-US" altLang="ko-KR" sz="1000" dirty="0" smtClean="0">
                <a:solidFill>
                  <a:srgbClr val="0070C0"/>
                </a:solidFill>
              </a:rPr>
              <a:t>0 or 1 </a:t>
            </a:r>
            <a:r>
              <a:rPr lang="ko-KR" altLang="en-US" sz="1000" dirty="0" smtClean="0">
                <a:solidFill>
                  <a:srgbClr val="0070C0"/>
                </a:solidFill>
              </a:rPr>
              <a:t>결정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52391" y="2068299"/>
            <a:ext cx="2558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B/C/D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21462" y="3311596"/>
            <a:ext cx="5629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7      6       5      4       3      2      1      0     =&gt; LOW / HIGH</a:t>
            </a:r>
            <a:r>
              <a:rPr lang="ko-KR" altLang="en-US" sz="1000" dirty="0" smtClean="0">
                <a:solidFill>
                  <a:srgbClr val="0070C0"/>
                </a:solidFill>
              </a:rPr>
              <a:t>에 따라 </a:t>
            </a:r>
            <a:r>
              <a:rPr lang="en-US" altLang="ko-KR" sz="1000" dirty="0" smtClean="0">
                <a:solidFill>
                  <a:srgbClr val="0070C0"/>
                </a:solidFill>
              </a:rPr>
              <a:t>0 or 1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31572" y="3327563"/>
            <a:ext cx="2558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B/C/D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59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비트 연산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black">
          <a:xfrm>
            <a:off x="539552" y="1524000"/>
            <a:ext cx="6840760" cy="392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AND (&amp;)</a:t>
            </a:r>
            <a:endParaRPr lang="en-US" altLang="ko-KR" sz="2000" kern="0" dirty="0" smtClean="0">
              <a:ea typeface="굴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5616" y="2132856"/>
            <a:ext cx="938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1 0 0 1</a:t>
            </a:r>
          </a:p>
          <a:p>
            <a:r>
              <a:rPr lang="en-US" altLang="ko-KR" dirty="0" smtClean="0"/>
              <a:t>0 0 1 1</a:t>
            </a:r>
          </a:p>
          <a:p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73527" y="2754117"/>
            <a:ext cx="1224136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1471" y="2745555"/>
            <a:ext cx="93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0 0 0 1</a:t>
            </a:r>
          </a:p>
          <a:p>
            <a:endParaRPr lang="ko-KR" alt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black">
          <a:xfrm>
            <a:off x="539552" y="3501008"/>
            <a:ext cx="6840760" cy="392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OR (|)</a:t>
            </a:r>
            <a:endParaRPr lang="en-US" altLang="ko-KR" sz="2000" kern="0" dirty="0" smtClean="0">
              <a:ea typeface="굴림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3689" y="4233862"/>
            <a:ext cx="938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1 0 0 1</a:t>
            </a:r>
          </a:p>
          <a:p>
            <a:r>
              <a:rPr lang="en-US" altLang="ko-KR" dirty="0" smtClean="0"/>
              <a:t>0 0 1 1</a:t>
            </a:r>
          </a:p>
          <a:p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971600" y="4855123"/>
            <a:ext cx="1224136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21471" y="4798893"/>
            <a:ext cx="93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1 0 1 1</a:t>
            </a:r>
          </a:p>
          <a:p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123728" y="2276872"/>
            <a:ext cx="21602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339752" y="2276872"/>
            <a:ext cx="0" cy="36004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123728" y="2636912"/>
            <a:ext cx="21602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339752" y="2456892"/>
            <a:ext cx="21602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555776" y="2456892"/>
            <a:ext cx="0" cy="46805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2059502" y="2924944"/>
            <a:ext cx="496274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39751" y="2182506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</a:rPr>
              <a:t>&amp;</a:t>
            </a:r>
            <a:endParaRPr lang="ko-KR" altLang="en-US" sz="1500" dirty="0">
              <a:solidFill>
                <a:srgbClr val="00B050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2115946" y="4365104"/>
            <a:ext cx="21602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331970" y="4365104"/>
            <a:ext cx="0" cy="36004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2115946" y="4725144"/>
            <a:ext cx="21602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2331970" y="4545124"/>
            <a:ext cx="21602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547994" y="4545124"/>
            <a:ext cx="0" cy="46805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2051720" y="5013176"/>
            <a:ext cx="496274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331969" y="4221088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</a:rPr>
              <a:t>|</a:t>
            </a:r>
            <a:endParaRPr lang="ko-KR" altLang="en-US" sz="1500" dirty="0">
              <a:solidFill>
                <a:srgbClr val="00B05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59932" y="167206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endParaRPr lang="en-US" altLang="ko-KR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b="1" dirty="0" smtClean="0">
                <a:ea typeface="굴림" panose="020B0600000101010101" pitchFamily="50" charset="-127"/>
                <a:cs typeface="Arial" panose="020B0604020202020204" pitchFamily="34" charset="0"/>
              </a:rPr>
              <a:t>두 비트가 모두 </a:t>
            </a:r>
            <a:r>
              <a:rPr lang="en-US" altLang="ko-KR" b="1" dirty="0" smtClean="0">
                <a:ea typeface="굴림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b="1" dirty="0" smtClean="0">
                <a:ea typeface="굴림" panose="020B0600000101010101" pitchFamily="50" charset="-127"/>
                <a:cs typeface="Arial" panose="020B0604020202020204" pitchFamily="34" charset="0"/>
              </a:rPr>
              <a:t>일 때 </a:t>
            </a:r>
            <a:r>
              <a:rPr lang="en-US" altLang="ko-KR" b="1" dirty="0" smtClean="0">
                <a:ea typeface="굴림" panose="020B0600000101010101" pitchFamily="50" charset="-127"/>
                <a:cs typeface="Arial" panose="020B0604020202020204" pitchFamily="34" charset="0"/>
              </a:rPr>
              <a:t>1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b="1" dirty="0">
                <a:ea typeface="굴림" panose="020B0600000101010101" pitchFamily="50" charset="-127"/>
                <a:cs typeface="Arial" panose="020B0604020202020204" pitchFamily="34" charset="0"/>
              </a:rPr>
              <a:t>특정한 </a:t>
            </a:r>
            <a:r>
              <a:rPr lang="ko-KR" altLang="en-US" b="1" dirty="0" err="1">
                <a:ea typeface="굴림" panose="020B0600000101010101" pitchFamily="50" charset="-127"/>
                <a:cs typeface="Arial" panose="020B0604020202020204" pitchFamily="34" charset="0"/>
              </a:rPr>
              <a:t>비트를</a:t>
            </a:r>
            <a:r>
              <a:rPr lang="ko-KR" altLang="en-US" b="1" dirty="0">
                <a:ea typeface="굴림" panose="020B0600000101010101" pitchFamily="50" charset="-127"/>
                <a:cs typeface="Arial" panose="020B0604020202020204" pitchFamily="34" charset="0"/>
              </a:rPr>
              <a:t> 선택할 때 사용</a:t>
            </a:r>
            <a:endParaRPr lang="en-US" altLang="ko-KR" b="1" dirty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959932" y="3796298"/>
            <a:ext cx="4572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endParaRPr lang="en-US" altLang="ko-KR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b="1" dirty="0" smtClean="0">
                <a:ea typeface="굴림" panose="020B0600000101010101" pitchFamily="50" charset="-127"/>
                <a:cs typeface="Arial" panose="020B0604020202020204" pitchFamily="34" charset="0"/>
              </a:rPr>
              <a:t>두 비트 중 하나이상이 </a:t>
            </a:r>
            <a:r>
              <a:rPr lang="en-US" altLang="ko-KR" b="1" dirty="0" smtClean="0">
                <a:ea typeface="굴림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b="1" dirty="0" smtClean="0">
                <a:ea typeface="굴림" panose="020B0600000101010101" pitchFamily="50" charset="-127"/>
                <a:cs typeface="Arial" panose="020B0604020202020204" pitchFamily="34" charset="0"/>
              </a:rPr>
              <a:t>이면 </a:t>
            </a:r>
            <a:r>
              <a:rPr lang="en-US" altLang="ko-KR" b="1" dirty="0" smtClean="0">
                <a:ea typeface="굴림" panose="020B0600000101010101" pitchFamily="50" charset="-127"/>
                <a:cs typeface="Arial" panose="020B0604020202020204" pitchFamily="34" charset="0"/>
              </a:rPr>
              <a:t>1</a:t>
            </a:r>
            <a:endParaRPr lang="en-US" altLang="ko-KR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b="1" dirty="0">
                <a:ea typeface="굴림" panose="020B0600000101010101" pitchFamily="50" charset="-127"/>
                <a:cs typeface="Arial" panose="020B0604020202020204" pitchFamily="34" charset="0"/>
              </a:rPr>
              <a:t>해당 비트들을 합칠 때 사용</a:t>
            </a:r>
            <a:endParaRPr lang="en-US" altLang="ko-KR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b="1" dirty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49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비트 연산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black">
          <a:xfrm>
            <a:off x="539552" y="1524000"/>
            <a:ext cx="6840760" cy="392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XOR (^)</a:t>
            </a:r>
            <a:endParaRPr lang="en-US" altLang="ko-KR" sz="2000" kern="0" dirty="0" smtClean="0">
              <a:ea typeface="굴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5616" y="2132856"/>
            <a:ext cx="938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1 0 0 1</a:t>
            </a:r>
          </a:p>
          <a:p>
            <a:r>
              <a:rPr lang="en-US" altLang="ko-KR" dirty="0" smtClean="0"/>
              <a:t>0 0 1 1</a:t>
            </a:r>
          </a:p>
          <a:p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73527" y="2754117"/>
            <a:ext cx="1224136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1471" y="2745555"/>
            <a:ext cx="93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1 0 1 </a:t>
            </a:r>
            <a:r>
              <a:rPr lang="en-US" altLang="ko-KR" dirty="0"/>
              <a:t>0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black">
          <a:xfrm>
            <a:off x="539552" y="3501008"/>
            <a:ext cx="6840760" cy="392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NOT (~)</a:t>
            </a:r>
            <a:endParaRPr lang="en-US" altLang="ko-KR" sz="2000" kern="0" dirty="0" smtClean="0">
              <a:ea typeface="굴림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600" y="4233862"/>
            <a:ext cx="2162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a=0b01001101;</a:t>
            </a:r>
          </a:p>
          <a:p>
            <a:r>
              <a:rPr lang="en-US" altLang="ko-KR" dirty="0" smtClean="0"/>
              <a:t>b=~a;</a:t>
            </a:r>
          </a:p>
          <a:p>
            <a:r>
              <a:rPr lang="en-US" altLang="ko-KR" dirty="0" smtClean="0"/>
              <a:t>    b=0b10110010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123728" y="2276872"/>
            <a:ext cx="21602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339752" y="2276872"/>
            <a:ext cx="0" cy="36004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123728" y="2636912"/>
            <a:ext cx="21602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339752" y="2456892"/>
            <a:ext cx="21602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555776" y="2456892"/>
            <a:ext cx="0" cy="46805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2059502" y="2924944"/>
            <a:ext cx="496274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39751" y="2182506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</a:rPr>
              <a:t>^</a:t>
            </a:r>
            <a:endParaRPr lang="ko-KR" altLang="en-US" sz="1500" dirty="0">
              <a:solidFill>
                <a:srgbClr val="00B05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59932" y="1672062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endParaRPr lang="en-US" altLang="ko-KR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b="1" dirty="0" smtClean="0">
                <a:ea typeface="굴림" panose="020B0600000101010101" pitchFamily="50" charset="-127"/>
                <a:cs typeface="Arial" panose="020B0604020202020204" pitchFamily="34" charset="0"/>
              </a:rPr>
              <a:t>두 비트가 서로 다르면 </a:t>
            </a:r>
            <a:r>
              <a:rPr lang="en-US" altLang="ko-KR" b="1" dirty="0" smtClean="0">
                <a:ea typeface="굴림" panose="020B0600000101010101" pitchFamily="50" charset="-127"/>
                <a:cs typeface="Arial" panose="020B0604020202020204" pitchFamily="34" charset="0"/>
              </a:rPr>
              <a:t>1, </a:t>
            </a:r>
            <a:r>
              <a:rPr lang="ko-KR" altLang="en-US" b="1" dirty="0" smtClean="0">
                <a:ea typeface="굴림" panose="020B0600000101010101" pitchFamily="50" charset="-127"/>
                <a:cs typeface="Arial" panose="020B0604020202020204" pitchFamily="34" charset="0"/>
              </a:rPr>
              <a:t>같으면 </a:t>
            </a:r>
            <a:r>
              <a:rPr lang="en-US" altLang="ko-KR" b="1" dirty="0" smtClean="0">
                <a:ea typeface="굴림" panose="020B0600000101010101" pitchFamily="50" charset="-127"/>
                <a:cs typeface="Arial" panose="020B0604020202020204" pitchFamily="34" charset="0"/>
              </a:rPr>
              <a:t>0</a:t>
            </a:r>
            <a:endParaRPr lang="en-US" altLang="ko-KR" b="1" dirty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959932" y="3796298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endParaRPr lang="en-US" altLang="ko-KR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b="1" dirty="0" smtClean="0">
                <a:ea typeface="굴림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b="1" dirty="0" smtClean="0">
                <a:ea typeface="굴림" panose="020B0600000101010101" pitchFamily="50" charset="-127"/>
                <a:cs typeface="Arial" panose="020B0604020202020204" pitchFamily="34" charset="0"/>
              </a:rPr>
              <a:t>은 </a:t>
            </a:r>
            <a:r>
              <a:rPr lang="en-US" altLang="ko-KR" b="1" dirty="0" smtClean="0">
                <a:ea typeface="굴림" panose="020B0600000101010101" pitchFamily="50" charset="-127"/>
                <a:cs typeface="Arial" panose="020B0604020202020204" pitchFamily="34" charset="0"/>
              </a:rPr>
              <a:t>0</a:t>
            </a:r>
            <a:r>
              <a:rPr lang="ko-KR" altLang="en-US" b="1" dirty="0" smtClean="0">
                <a:ea typeface="굴림" panose="020B0600000101010101" pitchFamily="50" charset="-127"/>
                <a:cs typeface="Arial" panose="020B0604020202020204" pitchFamily="34" charset="0"/>
              </a:rPr>
              <a:t>으로</a:t>
            </a:r>
            <a:r>
              <a:rPr lang="en-US" altLang="ko-KR" b="1" dirty="0" smtClean="0">
                <a:ea typeface="굴림" panose="020B0600000101010101" pitchFamily="50" charset="-127"/>
                <a:cs typeface="Arial" panose="020B0604020202020204" pitchFamily="34" charset="0"/>
              </a:rPr>
              <a:t>, 0</a:t>
            </a:r>
            <a:r>
              <a:rPr lang="ko-KR" altLang="en-US" b="1" dirty="0" smtClean="0">
                <a:ea typeface="굴림" panose="020B0600000101010101" pitchFamily="50" charset="-127"/>
                <a:cs typeface="Arial" panose="020B0604020202020204" pitchFamily="34" charset="0"/>
              </a:rPr>
              <a:t>은 </a:t>
            </a:r>
            <a:r>
              <a:rPr lang="en-US" altLang="ko-KR" b="1" dirty="0" smtClean="0">
                <a:ea typeface="굴림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b="1" dirty="0" smtClean="0">
                <a:ea typeface="굴림" panose="020B0600000101010101" pitchFamily="50" charset="-127"/>
                <a:cs typeface="Arial" panose="020B0604020202020204" pitchFamily="34" charset="0"/>
              </a:rPr>
              <a:t>로 바꿈</a:t>
            </a:r>
            <a:endParaRPr lang="en-US" altLang="ko-KR" b="1" dirty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1045535" y="4868050"/>
            <a:ext cx="214097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96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Arduino</a:t>
            </a:r>
            <a:r>
              <a:rPr lang="ko-KR" altLang="en-US" dirty="0" smtClean="0">
                <a:ea typeface="굴림" panose="020B0600000101010101" pitchFamily="50" charset="-127"/>
              </a:rPr>
              <a:t>란</a:t>
            </a:r>
            <a:r>
              <a:rPr lang="en-US" altLang="ko-KR" dirty="0" smtClean="0">
                <a:ea typeface="굴림" panose="020B0600000101010101" pitchFamily="50" charset="-127"/>
              </a:rPr>
              <a:t>?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564904"/>
            <a:ext cx="2847253" cy="20882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51920" y="1988840"/>
            <a:ext cx="48245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MCU(Micro controller Unit)</a:t>
            </a:r>
            <a:r>
              <a:rPr lang="ko-KR" altLang="en-US" dirty="0" smtClean="0"/>
              <a:t>의 한 종류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사람의 뇌와 같은 역할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데이터 전송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제어 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보드</a:t>
            </a:r>
            <a:r>
              <a:rPr lang="en-US" altLang="ko-KR" dirty="0" smtClean="0"/>
              <a:t>+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초보자도 쉽게 이용 가능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 smtClean="0"/>
              <a:t>- UNO</a:t>
            </a:r>
            <a:r>
              <a:rPr lang="ko-KR" altLang="en-US" dirty="0" smtClean="0"/>
              <a:t>가 대표</a:t>
            </a:r>
            <a:r>
              <a:rPr lang="ko-KR" altLang="en-US" dirty="0"/>
              <a:t>적</a:t>
            </a:r>
          </a:p>
        </p:txBody>
      </p:sp>
    </p:spTree>
    <p:extLst>
      <p:ext uri="{BB962C8B-B14F-4D97-AF65-F5344CB8AC3E}">
        <p14:creationId xmlns:p14="http://schemas.microsoft.com/office/powerpoint/2010/main" val="175484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비트 연산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black">
          <a:xfrm>
            <a:off x="539552" y="1524000"/>
            <a:ext cx="6840760" cy="4137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Ex.</a:t>
            </a:r>
          </a:p>
          <a:p>
            <a:pPr>
              <a:buFontTx/>
              <a:buChar char="-"/>
            </a:pPr>
            <a:endParaRPr lang="en-US" altLang="ko-KR" sz="2000" kern="0" dirty="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kern="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1. 4~7</a:t>
            </a:r>
            <a:r>
              <a:rPr lang="ko-KR" altLang="en-US" sz="2000" kern="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번을 </a:t>
            </a:r>
            <a:r>
              <a:rPr lang="en-US" altLang="ko-KR" sz="2000" kern="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LED, 10</a:t>
            </a:r>
            <a:r>
              <a:rPr lang="ko-KR" altLang="en-US" sz="2000" kern="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번을 스위치로</a:t>
            </a:r>
            <a:endParaRPr lang="en-US" altLang="ko-KR" sz="2000" kern="0" dirty="0" smtClean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000" kern="0" dirty="0" smtClean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스위치를 눌렀을 때 </a:t>
            </a:r>
            <a:r>
              <a:rPr lang="en-US" altLang="ko-KR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7</a:t>
            </a:r>
            <a:r>
              <a:rPr lang="ko-KR" altLang="en-US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번 </a:t>
            </a:r>
            <a:r>
              <a:rPr lang="en-US" altLang="ko-KR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LED</a:t>
            </a:r>
            <a:r>
              <a:rPr lang="ko-KR" altLang="en-US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에 불이</a:t>
            </a:r>
            <a:endParaRPr lang="en-US" altLang="ko-KR" sz="2000" dirty="0" smtClean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ko-KR" altLang="en-US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켜지고 </a:t>
            </a:r>
            <a:r>
              <a:rPr lang="en-US" altLang="ko-KR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초 후에 </a:t>
            </a:r>
            <a:r>
              <a:rPr lang="en-US" altLang="ko-KR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5,6</a:t>
            </a:r>
            <a:r>
              <a:rPr lang="ko-KR" altLang="en-US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번에도 불이 켜지도록</a:t>
            </a:r>
            <a:endParaRPr lang="en-US" altLang="ko-KR" sz="2000" dirty="0" smtClean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  (OR </a:t>
            </a:r>
            <a:r>
              <a:rPr lang="ko-KR" altLang="en-US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연산 사용</a:t>
            </a:r>
            <a:r>
              <a:rPr lang="en-US" altLang="ko-KR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n-US" altLang="ko-KR" sz="2000" dirty="0" smtClean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스위치를 누르지 않았을 때는 모든 </a:t>
            </a:r>
            <a:r>
              <a:rPr lang="en-US" altLang="ko-KR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LED</a:t>
            </a:r>
            <a:r>
              <a:rPr lang="ko-KR" altLang="en-US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의</a:t>
            </a:r>
            <a:endParaRPr lang="en-US" altLang="ko-KR" sz="2000" dirty="0" smtClean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ko-KR" altLang="en-US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불이 꺼지도록</a:t>
            </a:r>
            <a:r>
              <a:rPr lang="en-US" altLang="ko-KR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 (AND </a:t>
            </a:r>
            <a:r>
              <a:rPr lang="ko-KR" altLang="en-US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연산 사용</a:t>
            </a:r>
            <a:r>
              <a:rPr lang="en-US" altLang="ko-KR" sz="2000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03" t="17919" r="58304" b="23751"/>
          <a:stretch/>
        </p:blipFill>
        <p:spPr>
          <a:xfrm>
            <a:off x="6084168" y="1549247"/>
            <a:ext cx="223224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2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WordArt 2"/>
          <p:cNvSpPr>
            <a:spLocks noChangeArrowheads="1" noChangeShapeType="1" noTextEdit="1"/>
          </p:cNvSpPr>
          <p:nvPr/>
        </p:nvSpPr>
        <p:spPr bwMode="gray">
          <a:xfrm>
            <a:off x="2743200" y="3048000"/>
            <a:ext cx="5334000" cy="685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3600" b="1" kern="1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cs typeface="Arial" panose="020B0604020202020204" pitchFamily="34" charset="0"/>
              </a:rPr>
              <a:t>Thank You !</a:t>
            </a:r>
            <a:endParaRPr lang="ko-KR" altLang="en-US" sz="3600" b="1" kern="10">
              <a:ln w="19050">
                <a:solidFill>
                  <a:srgbClr val="FFFF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53882" dir="2700000" algn="ctr" rotWithShape="0">
                  <a:schemeClr val="tx1">
                    <a:alpha val="5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Arduino</a:t>
            </a:r>
            <a:r>
              <a:rPr lang="ko-KR" altLang="en-US" dirty="0" smtClean="0">
                <a:ea typeface="굴림" panose="020B0600000101010101" pitchFamily="50" charset="-127"/>
              </a:rPr>
              <a:t>란</a:t>
            </a:r>
            <a:r>
              <a:rPr lang="en-US" altLang="ko-KR" dirty="0" smtClean="0">
                <a:ea typeface="굴림" panose="020B0600000101010101" pitchFamily="50" charset="-127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2404" y="2945849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USB Plug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675454" y="3068960"/>
            <a:ext cx="14400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54" y="1937736"/>
            <a:ext cx="4887701" cy="358473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822443" y="2636912"/>
            <a:ext cx="1165381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23728" y="4581128"/>
            <a:ext cx="936104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79728" y="4941168"/>
            <a:ext cx="14400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9208" y="4797152"/>
            <a:ext cx="14911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External Power Supply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67944" y="1988840"/>
            <a:ext cx="199093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5076056" y="1844824"/>
            <a:ext cx="0" cy="1440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72001" y="1598603"/>
            <a:ext cx="1368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Digital I/O pins (2~13)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82400" y="1988824"/>
            <a:ext cx="185544" cy="360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3995936" y="1700808"/>
            <a:ext cx="0" cy="2846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35897" y="1454587"/>
            <a:ext cx="1008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Digital ground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721351" y="1985408"/>
            <a:ext cx="161049" cy="363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3779912" y="1844808"/>
            <a:ext cx="0" cy="1440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347864" y="1844808"/>
            <a:ext cx="43203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020355" y="1715217"/>
            <a:ext cx="1362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Analog reference pin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6156176" y="1628800"/>
            <a:ext cx="0" cy="36004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156176" y="1628800"/>
            <a:ext cx="216024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355426" y="1502893"/>
            <a:ext cx="1100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Serial Out (TX)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6332549" y="1819806"/>
            <a:ext cx="0" cy="16560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332549" y="1826358"/>
            <a:ext cx="216024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508922" y="1721697"/>
            <a:ext cx="1100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Serial In (RX)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76731" y="5151897"/>
            <a:ext cx="1118721" cy="221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/>
          <p:nvPr/>
        </p:nvCxnSpPr>
        <p:spPr>
          <a:xfrm>
            <a:off x="5952174" y="5378473"/>
            <a:ext cx="0" cy="1440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268098" y="5538371"/>
            <a:ext cx="1368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Analog In pins (0~5)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067136" y="1985408"/>
            <a:ext cx="161049" cy="363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236439" y="1985408"/>
            <a:ext cx="161049" cy="363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5140405" y="5165398"/>
            <a:ext cx="131373" cy="214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5206091" y="5379613"/>
            <a:ext cx="0" cy="36004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980195" y="5728901"/>
            <a:ext cx="8159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Voltage In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788024" y="5165398"/>
            <a:ext cx="352382" cy="214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/>
          <p:cNvCxnSpPr/>
          <p:nvPr/>
        </p:nvCxnSpPr>
        <p:spPr>
          <a:xfrm>
            <a:off x="4980195" y="5373216"/>
            <a:ext cx="0" cy="1651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668496" y="5490467"/>
            <a:ext cx="663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Ground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644008" y="5167737"/>
            <a:ext cx="131374" cy="214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4490377" y="5165397"/>
            <a:ext cx="131374" cy="214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>
            <a:off x="4709695" y="5379613"/>
            <a:ext cx="0" cy="595509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377924" y="5971229"/>
            <a:ext cx="1130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5V Power Pin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4572001" y="5400580"/>
            <a:ext cx="0" cy="1651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812448" y="5549960"/>
            <a:ext cx="1130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3V Power Pin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5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69293" y="2865970"/>
            <a:ext cx="794829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dirty="0" smtClean="0">
                <a:solidFill>
                  <a:srgbClr val="FF0000"/>
                </a:solidFill>
              </a:rPr>
              <a:t>USB Plug</a:t>
            </a:r>
            <a:endParaRPr lang="ko-KR" altLang="en-US" sz="650" dirty="0">
              <a:solidFill>
                <a:srgbClr val="FF0000"/>
              </a:solidFill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560653" y="2965149"/>
            <a:ext cx="9347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7" name="그림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76872"/>
            <a:ext cx="3172647" cy="2326882"/>
          </a:xfrm>
          <a:prstGeom prst="rect">
            <a:avLst/>
          </a:prstGeom>
        </p:spPr>
      </p:pic>
      <p:sp>
        <p:nvSpPr>
          <p:cNvPr id="78" name="직사각형 77"/>
          <p:cNvSpPr/>
          <p:nvPr/>
        </p:nvSpPr>
        <p:spPr>
          <a:xfrm>
            <a:off x="654125" y="2710600"/>
            <a:ext cx="689421" cy="542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50"/>
          </a:p>
        </p:txBody>
      </p:sp>
      <p:sp>
        <p:nvSpPr>
          <p:cNvPr id="79" name="직사각형 78"/>
          <p:cNvSpPr/>
          <p:nvPr/>
        </p:nvSpPr>
        <p:spPr>
          <a:xfrm>
            <a:off x="827147" y="3969305"/>
            <a:ext cx="588407" cy="436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50">
              <a:solidFill>
                <a:srgbClr val="FF0000"/>
              </a:solidFill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730895" y="4205185"/>
            <a:ext cx="9347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64392" y="4073743"/>
            <a:ext cx="6997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dirty="0" smtClean="0">
                <a:solidFill>
                  <a:srgbClr val="FF0000"/>
                </a:solidFill>
              </a:rPr>
              <a:t>External Power Supply</a:t>
            </a:r>
            <a:endParaRPr lang="ko-KR" altLang="en-US" sz="650" dirty="0">
              <a:solidFill>
                <a:srgbClr val="FF0000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075442" y="2366880"/>
            <a:ext cx="1280420" cy="162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50"/>
          </a:p>
        </p:txBody>
      </p:sp>
      <p:sp>
        <p:nvSpPr>
          <p:cNvPr id="84" name="TextBox 83"/>
          <p:cNvSpPr txBox="1"/>
          <p:nvPr/>
        </p:nvSpPr>
        <p:spPr>
          <a:xfrm>
            <a:off x="2311082" y="2035429"/>
            <a:ext cx="1006158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dirty="0" smtClean="0">
                <a:solidFill>
                  <a:srgbClr val="FF0000"/>
                </a:solidFill>
              </a:rPr>
              <a:t>Digital I/O pins (2~13)</a:t>
            </a:r>
            <a:endParaRPr lang="ko-KR" altLang="en-US" sz="650" dirty="0">
              <a:solidFill>
                <a:srgbClr val="FF0000"/>
              </a:solidFill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2014881" y="2198323"/>
            <a:ext cx="0" cy="16136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685135" y="2035429"/>
            <a:ext cx="731711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dirty="0" smtClean="0">
                <a:solidFill>
                  <a:srgbClr val="FF0000"/>
                </a:solidFill>
              </a:rPr>
              <a:t>Digital ground</a:t>
            </a:r>
            <a:endParaRPr lang="ko-KR" altLang="en-US" sz="650" dirty="0">
              <a:solidFill>
                <a:srgbClr val="FF0000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849783" y="2366880"/>
            <a:ext cx="104538" cy="162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50"/>
          </a:p>
        </p:txBody>
      </p:sp>
      <p:cxnSp>
        <p:nvCxnSpPr>
          <p:cNvPr id="89" name="직선 연결선 88"/>
          <p:cNvCxnSpPr/>
          <p:nvPr/>
        </p:nvCxnSpPr>
        <p:spPr>
          <a:xfrm>
            <a:off x="1925708" y="2276872"/>
            <a:ext cx="0" cy="8316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1650467" y="2276872"/>
            <a:ext cx="280436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79943" y="2174520"/>
            <a:ext cx="953726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dirty="0" smtClean="0">
                <a:solidFill>
                  <a:srgbClr val="FF0000"/>
                </a:solidFill>
              </a:rPr>
              <a:t>Analog reference pin</a:t>
            </a:r>
            <a:endParaRPr lang="ko-KR" altLang="en-US" sz="650" dirty="0">
              <a:solidFill>
                <a:srgbClr val="FF0000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3414109" y="2198323"/>
            <a:ext cx="0" cy="1691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3405877" y="2198323"/>
            <a:ext cx="14022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467980" y="2096762"/>
            <a:ext cx="714593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dirty="0" smtClean="0">
                <a:solidFill>
                  <a:srgbClr val="FF0000"/>
                </a:solidFill>
              </a:rPr>
              <a:t>Serial Out (TX)</a:t>
            </a:r>
            <a:endParaRPr lang="ko-KR" altLang="en-US" sz="650" dirty="0">
              <a:solidFill>
                <a:srgbClr val="FF0000"/>
              </a:solidFill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3522109" y="2300819"/>
            <a:ext cx="14022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599970" y="2204639"/>
            <a:ext cx="714593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dirty="0" smtClean="0">
                <a:solidFill>
                  <a:srgbClr val="FF0000"/>
                </a:solidFill>
              </a:rPr>
              <a:t>Serial In (RX)</a:t>
            </a:r>
            <a:endParaRPr lang="ko-KR" altLang="en-US" sz="650" dirty="0">
              <a:solidFill>
                <a:srgbClr val="FF000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999816" y="4725092"/>
            <a:ext cx="952347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dirty="0" smtClean="0">
                <a:solidFill>
                  <a:srgbClr val="FF0000"/>
                </a:solidFill>
              </a:rPr>
              <a:t>Analog In pins (0~5)</a:t>
            </a:r>
            <a:endParaRPr lang="ko-KR" altLang="en-US" sz="650" dirty="0">
              <a:solidFill>
                <a:srgbClr val="FF0000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3360109" y="2366880"/>
            <a:ext cx="108000" cy="162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50"/>
          </a:p>
        </p:txBody>
      </p:sp>
      <p:cxnSp>
        <p:nvCxnSpPr>
          <p:cNvPr id="104" name="직선 연결선 103"/>
          <p:cNvCxnSpPr/>
          <p:nvPr/>
        </p:nvCxnSpPr>
        <p:spPr>
          <a:xfrm>
            <a:off x="2799948" y="4510052"/>
            <a:ext cx="6902" cy="26486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525364" y="4738167"/>
            <a:ext cx="585852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dirty="0" smtClean="0">
                <a:solidFill>
                  <a:srgbClr val="FF0000"/>
                </a:solidFill>
              </a:rPr>
              <a:t>Voltage In</a:t>
            </a:r>
            <a:endParaRPr lang="ko-KR" altLang="en-US" sz="650" dirty="0">
              <a:solidFill>
                <a:srgbClr val="FF0000"/>
              </a:solidFill>
            </a:endParaRPr>
          </a:p>
        </p:txBody>
      </p:sp>
      <p:cxnSp>
        <p:nvCxnSpPr>
          <p:cNvPr id="107" name="직선 연결선 106"/>
          <p:cNvCxnSpPr/>
          <p:nvPr/>
        </p:nvCxnSpPr>
        <p:spPr>
          <a:xfrm>
            <a:off x="2645830" y="4512276"/>
            <a:ext cx="0" cy="6258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2416846" y="4536125"/>
            <a:ext cx="527205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dirty="0" smtClean="0">
                <a:solidFill>
                  <a:srgbClr val="FF0000"/>
                </a:solidFill>
              </a:rPr>
              <a:t>Ground</a:t>
            </a:r>
            <a:endParaRPr lang="ko-KR" altLang="en-US" sz="650" dirty="0">
              <a:solidFill>
                <a:srgbClr val="FF0000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2349973" y="4405309"/>
            <a:ext cx="101216" cy="105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50"/>
          </a:p>
        </p:txBody>
      </p:sp>
      <p:cxnSp>
        <p:nvCxnSpPr>
          <p:cNvPr id="111" name="직선 연결선 110"/>
          <p:cNvCxnSpPr/>
          <p:nvPr/>
        </p:nvCxnSpPr>
        <p:spPr>
          <a:xfrm flipH="1">
            <a:off x="2495674" y="4511008"/>
            <a:ext cx="0" cy="38854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065105" y="4873086"/>
            <a:ext cx="850824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dirty="0" smtClean="0">
                <a:solidFill>
                  <a:srgbClr val="FF0000"/>
                </a:solidFill>
              </a:rPr>
              <a:t>5V Power Pin</a:t>
            </a:r>
            <a:endParaRPr lang="ko-KR" altLang="en-US" sz="650" dirty="0">
              <a:solidFill>
                <a:srgbClr val="FF0000"/>
              </a:solidFill>
            </a:endParaRPr>
          </a:p>
        </p:txBody>
      </p:sp>
      <p:cxnSp>
        <p:nvCxnSpPr>
          <p:cNvPr id="113" name="직선 연결선 112"/>
          <p:cNvCxnSpPr/>
          <p:nvPr/>
        </p:nvCxnSpPr>
        <p:spPr>
          <a:xfrm>
            <a:off x="2399043" y="4513356"/>
            <a:ext cx="1538" cy="10352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1821711" y="4574864"/>
            <a:ext cx="821778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dirty="0" smtClean="0">
                <a:solidFill>
                  <a:srgbClr val="FF0000"/>
                </a:solidFill>
              </a:rPr>
              <a:t>3V Power Pin</a:t>
            </a:r>
            <a:endParaRPr lang="ko-KR" altLang="en-US" sz="650" dirty="0">
              <a:solidFill>
                <a:srgbClr val="FF0000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2439909" y="4404354"/>
            <a:ext cx="101216" cy="105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50"/>
          </a:p>
        </p:txBody>
      </p:sp>
      <p:sp>
        <p:nvSpPr>
          <p:cNvPr id="135" name="직사각형 134"/>
          <p:cNvSpPr/>
          <p:nvPr/>
        </p:nvSpPr>
        <p:spPr>
          <a:xfrm>
            <a:off x="2537830" y="4404354"/>
            <a:ext cx="216000" cy="105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50"/>
          </a:p>
        </p:txBody>
      </p:sp>
      <p:sp>
        <p:nvSpPr>
          <p:cNvPr id="136" name="직사각형 135"/>
          <p:cNvSpPr/>
          <p:nvPr/>
        </p:nvSpPr>
        <p:spPr>
          <a:xfrm>
            <a:off x="2754129" y="4404353"/>
            <a:ext cx="101216" cy="105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50"/>
          </a:p>
        </p:txBody>
      </p:sp>
      <p:sp>
        <p:nvSpPr>
          <p:cNvPr id="140" name="직사각형 139"/>
          <p:cNvSpPr/>
          <p:nvPr/>
        </p:nvSpPr>
        <p:spPr>
          <a:xfrm>
            <a:off x="2966466" y="4389711"/>
            <a:ext cx="618846" cy="120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50"/>
          </a:p>
        </p:txBody>
      </p:sp>
      <p:cxnSp>
        <p:nvCxnSpPr>
          <p:cNvPr id="144" name="직선 연결선 143"/>
          <p:cNvCxnSpPr/>
          <p:nvPr/>
        </p:nvCxnSpPr>
        <p:spPr>
          <a:xfrm>
            <a:off x="3348959" y="4518172"/>
            <a:ext cx="6902" cy="26486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1962612" y="2366880"/>
            <a:ext cx="104538" cy="162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50"/>
          </a:p>
        </p:txBody>
      </p:sp>
      <p:cxnSp>
        <p:nvCxnSpPr>
          <p:cNvPr id="149" name="직선 연결선 148"/>
          <p:cNvCxnSpPr/>
          <p:nvPr/>
        </p:nvCxnSpPr>
        <p:spPr>
          <a:xfrm>
            <a:off x="2680448" y="2198323"/>
            <a:ext cx="0" cy="16136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0" name="직사각형 149"/>
          <p:cNvSpPr/>
          <p:nvPr/>
        </p:nvSpPr>
        <p:spPr>
          <a:xfrm>
            <a:off x="3468109" y="2366880"/>
            <a:ext cx="108000" cy="162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50"/>
          </a:p>
        </p:txBody>
      </p:sp>
      <p:cxnSp>
        <p:nvCxnSpPr>
          <p:cNvPr id="155" name="직선 연결선 154"/>
          <p:cNvCxnSpPr/>
          <p:nvPr/>
        </p:nvCxnSpPr>
        <p:spPr>
          <a:xfrm>
            <a:off x="3522109" y="2289122"/>
            <a:ext cx="0" cy="8457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Arduino</a:t>
            </a:r>
            <a:r>
              <a:rPr lang="ko-KR" altLang="en-US" dirty="0" smtClean="0">
                <a:ea typeface="굴림" panose="020B0600000101010101" pitchFamily="50" charset="-127"/>
              </a:rPr>
              <a:t>란</a:t>
            </a:r>
            <a:r>
              <a:rPr lang="en-US" altLang="ko-KR" dirty="0" smtClean="0">
                <a:ea typeface="굴림" panose="020B0600000101010101" pitchFamily="50" charset="-127"/>
              </a:rPr>
              <a:t>?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4314563" y="2078846"/>
            <a:ext cx="43618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1. USB Plug - </a:t>
            </a:r>
            <a:r>
              <a:rPr lang="ko-KR" altLang="en-US" sz="1500" dirty="0" smtClean="0"/>
              <a:t>컴퓨터와 연결하기 위한 </a:t>
            </a:r>
            <a:r>
              <a:rPr lang="en-US" altLang="ko-KR" sz="1500" dirty="0" smtClean="0"/>
              <a:t>USB </a:t>
            </a:r>
            <a:r>
              <a:rPr lang="ko-KR" altLang="en-US" sz="1500" dirty="0" smtClean="0"/>
              <a:t>포트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2. External Power Supply - </a:t>
            </a:r>
            <a:r>
              <a:rPr lang="ko-KR" altLang="en-US" sz="1500" dirty="0" smtClean="0"/>
              <a:t>외부 전원을 공급하기 위한 포트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3. Digital I/0 Pins - </a:t>
            </a:r>
            <a:r>
              <a:rPr lang="ko-KR" altLang="en-US" sz="1500" dirty="0" smtClean="0"/>
              <a:t>디지털 입출력 핀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4. Analog In Pins – </a:t>
            </a:r>
            <a:r>
              <a:rPr lang="ko-KR" altLang="en-US" sz="1500" dirty="0" smtClean="0"/>
              <a:t>아날로그 입력 핀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5. Serial In/Out – </a:t>
            </a:r>
            <a:r>
              <a:rPr lang="ko-KR" altLang="en-US" sz="1500" dirty="0" smtClean="0"/>
              <a:t>시리얼 통신 입출력 핀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318722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Arduino </a:t>
            </a:r>
            <a:r>
              <a:rPr lang="ko-KR" altLang="en-US" dirty="0" smtClean="0">
                <a:ea typeface="굴림" panose="020B0600000101010101" pitchFamily="50" charset="-127"/>
              </a:rPr>
              <a:t>설치 방법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878" y="1340768"/>
            <a:ext cx="4682843" cy="201622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95785" y="2822014"/>
            <a:ext cx="316835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15333"/>
          <a:stretch/>
        </p:blipFill>
        <p:spPr>
          <a:xfrm>
            <a:off x="1963878" y="3717032"/>
            <a:ext cx="4682843" cy="24528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707904" y="4513683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4161283" y="3429000"/>
            <a:ext cx="288032" cy="24063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54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Arduino </a:t>
            </a:r>
            <a:r>
              <a:rPr lang="ko-KR" altLang="en-US" dirty="0" smtClean="0">
                <a:ea typeface="굴림" panose="020B0600000101010101" pitchFamily="50" charset="-127"/>
              </a:rPr>
              <a:t>설치 방법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80" y="1700808"/>
            <a:ext cx="6580039" cy="37761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292080" y="3789040"/>
            <a:ext cx="1800200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Arduino </a:t>
            </a:r>
            <a:r>
              <a:rPr lang="ko-KR" altLang="en-US" dirty="0" smtClean="0">
                <a:ea typeface="굴림" panose="020B0600000101010101" pitchFamily="50" charset="-127"/>
              </a:rPr>
              <a:t>설치 방법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068960"/>
            <a:ext cx="790575" cy="809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916832"/>
            <a:ext cx="2890402" cy="346732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491880" y="3356992"/>
            <a:ext cx="576064" cy="43204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4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32856"/>
            <a:ext cx="3615072" cy="3418679"/>
          </a:xfrm>
          <a:prstGeom prst="rect">
            <a:avLst/>
          </a:prstGeom>
        </p:spPr>
      </p:pic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149475" y="1584796"/>
            <a:ext cx="4311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ko-KR" sz="2400" b="1" dirty="0" smtClean="0">
                <a:ea typeface="굴림" panose="020B0600000101010101" pitchFamily="50" charset="-127"/>
              </a:rPr>
              <a:t>Arduino board + USB </a:t>
            </a:r>
            <a:r>
              <a:rPr lang="ko-KR" altLang="en-US" sz="2400" b="1" dirty="0" smtClean="0">
                <a:ea typeface="굴림" panose="020B0600000101010101" pitchFamily="50" charset="-127"/>
              </a:rPr>
              <a:t>케이블</a:t>
            </a:r>
            <a:endParaRPr lang="en-US" altLang="ko-KR" sz="2400" b="1" dirty="0">
              <a:ea typeface="굴림" panose="020B0600000101010101" pitchFamily="50" charset="-127"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395536" y="5733256"/>
            <a:ext cx="431165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ko-KR" altLang="en-US" sz="1500" b="1" dirty="0" smtClean="0">
                <a:ea typeface="굴림" panose="020B0600000101010101" pitchFamily="50" charset="-127"/>
              </a:rPr>
              <a:t>케이블을 이용하여 </a:t>
            </a:r>
            <a:r>
              <a:rPr lang="en-US" altLang="ko-KR" sz="1500" b="1" dirty="0" smtClean="0">
                <a:ea typeface="굴림" panose="020B0600000101010101" pitchFamily="50" charset="-127"/>
              </a:rPr>
              <a:t>Arduino </a:t>
            </a:r>
            <a:r>
              <a:rPr lang="ko-KR" altLang="en-US" sz="1500" b="1" dirty="0" smtClean="0">
                <a:ea typeface="굴림" panose="020B0600000101010101" pitchFamily="50" charset="-127"/>
              </a:rPr>
              <a:t>보드와 컴퓨터 연결</a:t>
            </a:r>
            <a:endParaRPr lang="en-US" altLang="ko-KR" sz="1500" b="1" dirty="0">
              <a:ea typeface="굴림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780928"/>
            <a:ext cx="3096344" cy="227092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903368" y="3429000"/>
            <a:ext cx="341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5692539" y="5733256"/>
            <a:ext cx="276789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ko-KR" altLang="en-US" sz="1500" b="1" dirty="0" smtClean="0">
                <a:ea typeface="굴림" panose="020B0600000101010101" pitchFamily="50" charset="-127"/>
              </a:rPr>
              <a:t>연결되면 </a:t>
            </a:r>
            <a:r>
              <a:rPr lang="en-US" altLang="ko-KR" sz="1500" b="1" dirty="0" smtClean="0">
                <a:ea typeface="굴림" panose="020B0600000101010101" pitchFamily="50" charset="-127"/>
              </a:rPr>
              <a:t>ON LED</a:t>
            </a:r>
            <a:r>
              <a:rPr lang="ko-KR" altLang="en-US" sz="1500" b="1" dirty="0" smtClean="0">
                <a:ea typeface="굴림" panose="020B0600000101010101" pitchFamily="50" charset="-127"/>
              </a:rPr>
              <a:t>에 불이 켜짐</a:t>
            </a:r>
            <a:endParaRPr lang="en-US" altLang="ko-KR" sz="1500" b="1" dirty="0">
              <a:ea typeface="굴림" panose="020B0600000101010101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4917785" y="5733256"/>
            <a:ext cx="564154" cy="36004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76238"/>
            <a:ext cx="7696200" cy="723900"/>
          </a:xfrm>
        </p:spPr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Arduino </a:t>
            </a:r>
            <a:r>
              <a:rPr lang="ko-KR" altLang="en-US" dirty="0" smtClean="0">
                <a:ea typeface="굴림" panose="020B0600000101010101" pitchFamily="50" charset="-127"/>
              </a:rPr>
              <a:t>설치 방법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11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1">
  <a:themeElements>
    <a:clrScheme name="Custom 35">
      <a:dk1>
        <a:srgbClr val="000000"/>
      </a:dk1>
      <a:lt1>
        <a:srgbClr val="FFFFFF"/>
      </a:lt1>
      <a:dk2>
        <a:srgbClr val="234B57"/>
      </a:dk2>
      <a:lt2>
        <a:srgbClr val="B2B2B2"/>
      </a:lt2>
      <a:accent1>
        <a:srgbClr val="57ABD1"/>
      </a:accent1>
      <a:accent2>
        <a:srgbClr val="3B997C"/>
      </a:accent2>
      <a:accent3>
        <a:srgbClr val="889CDC"/>
      </a:accent3>
      <a:accent4>
        <a:srgbClr val="7FBF6D"/>
      </a:accent4>
      <a:accent5>
        <a:srgbClr val="E39E6B"/>
      </a:accent5>
      <a:accent6>
        <a:srgbClr val="B76974"/>
      </a:accent6>
      <a:hlink>
        <a:srgbClr val="5979BF"/>
      </a:hlink>
      <a:folHlink>
        <a:srgbClr val="90A8B0"/>
      </a:folHlink>
    </a:clrScheme>
    <a:fontScheme name="0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1 1">
        <a:dk1>
          <a:srgbClr val="000000"/>
        </a:dk1>
        <a:lt1>
          <a:srgbClr val="FFFFFF"/>
        </a:lt1>
        <a:dk2>
          <a:srgbClr val="4D3727"/>
        </a:dk2>
        <a:lt2>
          <a:srgbClr val="B2B2B2"/>
        </a:lt2>
        <a:accent1>
          <a:srgbClr val="D5752D"/>
        </a:accent1>
        <a:accent2>
          <a:srgbClr val="859A3A"/>
        </a:accent2>
        <a:accent3>
          <a:srgbClr val="FFFFFF"/>
        </a:accent3>
        <a:accent4>
          <a:srgbClr val="000000"/>
        </a:accent4>
        <a:accent5>
          <a:srgbClr val="E7BDAD"/>
        </a:accent5>
        <a:accent6>
          <a:srgbClr val="788B34"/>
        </a:accent6>
        <a:hlink>
          <a:srgbClr val="A79D71"/>
        </a:hlink>
        <a:folHlink>
          <a:srgbClr val="89B3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 2">
        <a:dk1>
          <a:srgbClr val="30311D"/>
        </a:dk1>
        <a:lt1>
          <a:srgbClr val="FFFFFF"/>
        </a:lt1>
        <a:dk2>
          <a:srgbClr val="384517"/>
        </a:dk2>
        <a:lt2>
          <a:srgbClr val="B2B2B2"/>
        </a:lt2>
        <a:accent1>
          <a:srgbClr val="907242"/>
        </a:accent1>
        <a:accent2>
          <a:srgbClr val="93B75F"/>
        </a:accent2>
        <a:accent3>
          <a:srgbClr val="FFFFFF"/>
        </a:accent3>
        <a:accent4>
          <a:srgbClr val="272817"/>
        </a:accent4>
        <a:accent5>
          <a:srgbClr val="C6BCB0"/>
        </a:accent5>
        <a:accent6>
          <a:srgbClr val="85A655"/>
        </a:accent6>
        <a:hlink>
          <a:srgbClr val="B6A436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 3">
        <a:dk1>
          <a:srgbClr val="000000"/>
        </a:dk1>
        <a:lt1>
          <a:srgbClr val="FFFFFF"/>
        </a:lt1>
        <a:dk2>
          <a:srgbClr val="234B57"/>
        </a:dk2>
        <a:lt2>
          <a:srgbClr val="B2B2B2"/>
        </a:lt2>
        <a:accent1>
          <a:srgbClr val="57ABD1"/>
        </a:accent1>
        <a:accent2>
          <a:srgbClr val="3B997C"/>
        </a:accent2>
        <a:accent3>
          <a:srgbClr val="FFFFFF"/>
        </a:accent3>
        <a:accent4>
          <a:srgbClr val="000000"/>
        </a:accent4>
        <a:accent5>
          <a:srgbClr val="B4D2E5"/>
        </a:accent5>
        <a:accent6>
          <a:srgbClr val="358A70"/>
        </a:accent6>
        <a:hlink>
          <a:srgbClr val="5979BF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222TGp_think_light_v3</Template>
  <TotalTime>1731</TotalTime>
  <Words>1025</Words>
  <Application>Microsoft Office PowerPoint</Application>
  <PresentationFormat>화면 슬라이드 쇼(4:3)</PresentationFormat>
  <Paragraphs>236</Paragraphs>
  <Slides>31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굴림</vt:lpstr>
      <vt:lpstr>Malgun Gothic</vt:lpstr>
      <vt:lpstr>Arial</vt:lpstr>
      <vt:lpstr>Symbol</vt:lpstr>
      <vt:lpstr>Verdana</vt:lpstr>
      <vt:lpstr>Wingdings</vt:lpstr>
      <vt:lpstr>01</vt:lpstr>
      <vt:lpstr>Arduino</vt:lpstr>
      <vt:lpstr>Contents</vt:lpstr>
      <vt:lpstr>Arduino란?</vt:lpstr>
      <vt:lpstr>Arduino란?</vt:lpstr>
      <vt:lpstr>Arduino란?</vt:lpstr>
      <vt:lpstr>Arduino 설치 방법</vt:lpstr>
      <vt:lpstr>Arduino 설치 방법</vt:lpstr>
      <vt:lpstr>Arduino 설치 방법</vt:lpstr>
      <vt:lpstr>Arduino 설치 방법</vt:lpstr>
      <vt:lpstr>Arduino 설치 방법</vt:lpstr>
      <vt:lpstr>Arduino 설치 방법</vt:lpstr>
      <vt:lpstr>Arduino 설치 방법</vt:lpstr>
      <vt:lpstr>Arduino 설치 방법</vt:lpstr>
      <vt:lpstr>Arduino 설치 방법</vt:lpstr>
      <vt:lpstr>포트 제어</vt:lpstr>
      <vt:lpstr>포트 제어</vt:lpstr>
      <vt:lpstr>포트 제어</vt:lpstr>
      <vt:lpstr>포트 제어</vt:lpstr>
      <vt:lpstr>포트 제어</vt:lpstr>
      <vt:lpstr>포트 제어</vt:lpstr>
      <vt:lpstr>포트 제어</vt:lpstr>
      <vt:lpstr>포트 제어</vt:lpstr>
      <vt:lpstr>포트 제어</vt:lpstr>
      <vt:lpstr>포트 제어</vt:lpstr>
      <vt:lpstr>포트 제어</vt:lpstr>
      <vt:lpstr>포트 제어</vt:lpstr>
      <vt:lpstr>포트 제어</vt:lpstr>
      <vt:lpstr>비트 연산</vt:lpstr>
      <vt:lpstr>비트 연산</vt:lpstr>
      <vt:lpstr>비트 연산</vt:lpstr>
      <vt:lpstr>PowerPoint 프레젠테이션</vt:lpstr>
    </vt:vector>
  </TitlesOfParts>
  <Company>Guild Design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</dc:title>
  <dc:creator>이하연</dc:creator>
  <cp:lastModifiedBy>Jewon Kang</cp:lastModifiedBy>
  <cp:revision>83</cp:revision>
  <dcterms:created xsi:type="dcterms:W3CDTF">2016-01-18T02:17:23Z</dcterms:created>
  <dcterms:modified xsi:type="dcterms:W3CDTF">2016-03-29T13:26:13Z</dcterms:modified>
</cp:coreProperties>
</file>